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1A2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2543556" cy="565861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900" y="3323844"/>
            <a:ext cx="1333500" cy="33908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47893" y="2475872"/>
            <a:ext cx="6762612" cy="1082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E86438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E86438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1A2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5468" y="1373124"/>
            <a:ext cx="9429115" cy="0"/>
          </a:xfrm>
          <a:custGeom>
            <a:avLst/>
            <a:gdLst/>
            <a:ahLst/>
            <a:cxnLst/>
            <a:rect l="l" t="t" r="r" b="b"/>
            <a:pathLst>
              <a:path w="9429115">
                <a:moveTo>
                  <a:pt x="0" y="0"/>
                </a:moveTo>
                <a:lnTo>
                  <a:pt x="9428987" y="0"/>
                </a:lnTo>
              </a:path>
            </a:pathLst>
          </a:custGeom>
          <a:ln w="7620">
            <a:solidFill>
              <a:srgbClr val="C142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5467" y="6412992"/>
            <a:ext cx="9429115" cy="0"/>
          </a:xfrm>
          <a:custGeom>
            <a:avLst/>
            <a:gdLst/>
            <a:ahLst/>
            <a:cxnLst/>
            <a:rect l="l" t="t" r="r" b="b"/>
            <a:pathLst>
              <a:path w="9429115">
                <a:moveTo>
                  <a:pt x="0" y="0"/>
                </a:moveTo>
                <a:lnTo>
                  <a:pt x="9428987" y="0"/>
                </a:lnTo>
              </a:path>
            </a:pathLst>
          </a:custGeom>
          <a:ln w="7620">
            <a:solidFill>
              <a:srgbClr val="C142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15467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7620">
            <a:solidFill>
              <a:srgbClr val="C142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744455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7620">
            <a:solidFill>
              <a:srgbClr val="C142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20" y="2479548"/>
            <a:ext cx="3826763" cy="31043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E86438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1A2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5468" y="1373124"/>
            <a:ext cx="9429115" cy="0"/>
          </a:xfrm>
          <a:custGeom>
            <a:avLst/>
            <a:gdLst/>
            <a:ahLst/>
            <a:cxnLst/>
            <a:rect l="l" t="t" r="r" b="b"/>
            <a:pathLst>
              <a:path w="9429115">
                <a:moveTo>
                  <a:pt x="0" y="0"/>
                </a:moveTo>
                <a:lnTo>
                  <a:pt x="9428987" y="0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5467" y="6412992"/>
            <a:ext cx="9429115" cy="0"/>
          </a:xfrm>
          <a:custGeom>
            <a:avLst/>
            <a:gdLst/>
            <a:ahLst/>
            <a:cxnLst/>
            <a:rect l="l" t="t" r="r" b="b"/>
            <a:pathLst>
              <a:path w="9429115">
                <a:moveTo>
                  <a:pt x="0" y="0"/>
                </a:moveTo>
                <a:lnTo>
                  <a:pt x="9428987" y="0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15467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744455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788" y="1880616"/>
            <a:ext cx="5333999" cy="414985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4419" y="5340096"/>
            <a:ext cx="3924300" cy="13761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1A2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5468" y="1373124"/>
            <a:ext cx="9429115" cy="0"/>
          </a:xfrm>
          <a:custGeom>
            <a:avLst/>
            <a:gdLst/>
            <a:ahLst/>
            <a:cxnLst/>
            <a:rect l="l" t="t" r="r" b="b"/>
            <a:pathLst>
              <a:path w="9429115">
                <a:moveTo>
                  <a:pt x="0" y="0"/>
                </a:moveTo>
                <a:lnTo>
                  <a:pt x="9428987" y="0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5467" y="6412992"/>
            <a:ext cx="9429115" cy="0"/>
          </a:xfrm>
          <a:custGeom>
            <a:avLst/>
            <a:gdLst/>
            <a:ahLst/>
            <a:cxnLst/>
            <a:rect l="l" t="t" r="r" b="b"/>
            <a:pathLst>
              <a:path w="9429115">
                <a:moveTo>
                  <a:pt x="0" y="0"/>
                </a:moveTo>
                <a:lnTo>
                  <a:pt x="9428987" y="0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15467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744455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7620">
            <a:solidFill>
              <a:srgbClr val="E864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240" y="1738468"/>
            <a:ext cx="3054985" cy="47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E86438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7196" y="2134543"/>
            <a:ext cx="5563235" cy="309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3456940" marR="5080">
              <a:lnSpc>
                <a:spcPct val="75200"/>
              </a:lnSpc>
              <a:spcBef>
                <a:spcPts val="1285"/>
              </a:spcBef>
            </a:pPr>
            <a:r>
              <a:rPr spc="55" dirty="0"/>
              <a:t>Instagram</a:t>
            </a:r>
            <a:r>
              <a:rPr spc="80" dirty="0"/>
              <a:t> </a:t>
            </a:r>
            <a:r>
              <a:rPr spc="65" dirty="0"/>
              <a:t>User </a:t>
            </a:r>
            <a:r>
              <a:rPr spc="-875" dirty="0"/>
              <a:t> </a:t>
            </a:r>
            <a:r>
              <a:rPr spc="75" dirty="0"/>
              <a:t>Analytics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2843" y="4355160"/>
            <a:ext cx="2639695" cy="3686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b="1" spc="-95" dirty="0">
                <a:solidFill>
                  <a:srgbClr val="E86438"/>
                </a:solidFill>
                <a:latin typeface="Tahoma"/>
                <a:cs typeface="Tahoma"/>
              </a:rPr>
              <a:t>S</a:t>
            </a:r>
            <a:r>
              <a:rPr lang="en-IN" sz="2300" b="1" spc="-80" dirty="0">
                <a:solidFill>
                  <a:srgbClr val="E86438"/>
                </a:solidFill>
                <a:latin typeface="Tahoma"/>
                <a:cs typeface="Tahoma"/>
              </a:rPr>
              <a:t>aumya </a:t>
            </a:r>
            <a:r>
              <a:rPr lang="en-IN" sz="2300" b="1" spc="-80" dirty="0" err="1">
                <a:solidFill>
                  <a:srgbClr val="E86438"/>
                </a:solidFill>
                <a:latin typeface="Tahoma"/>
                <a:cs typeface="Tahoma"/>
              </a:rPr>
              <a:t>baranwal</a:t>
            </a:r>
            <a:endParaRPr sz="23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57655"/>
            <a:ext cx="4160519" cy="4564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196" y="2981995"/>
            <a:ext cx="5292090" cy="2409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Query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75" dirty="0">
                <a:solidFill>
                  <a:srgbClr val="FFFFFF"/>
                </a:solidFill>
                <a:latin typeface="Georgia"/>
                <a:cs typeface="Georgia"/>
              </a:rPr>
              <a:t>5:</a:t>
            </a:r>
            <a:r>
              <a:rPr sz="16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Launch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AD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Campaign.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Georgia"/>
              <a:cs typeface="Georgia"/>
            </a:endParaRPr>
          </a:p>
          <a:p>
            <a:pPr marL="12700" marR="5080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TASK: </a:t>
            </a:r>
            <a:r>
              <a:rPr sz="1650" spc="60" dirty="0">
                <a:solidFill>
                  <a:srgbClr val="FFFFFF"/>
                </a:solidFill>
                <a:latin typeface="Georgia"/>
                <a:cs typeface="Georgia"/>
              </a:rPr>
              <a:t>What </a:t>
            </a:r>
            <a:r>
              <a:rPr sz="1650" spc="-15" dirty="0">
                <a:solidFill>
                  <a:srgbClr val="FFFFFF"/>
                </a:solidFill>
                <a:latin typeface="Georgia"/>
                <a:cs typeface="Georgia"/>
              </a:rPr>
              <a:t>day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650" spc="30" dirty="0">
                <a:solidFill>
                  <a:srgbClr val="FFFFFF"/>
                </a:solidFill>
                <a:latin typeface="Georgia"/>
                <a:cs typeface="Georgia"/>
              </a:rPr>
              <a:t>week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do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most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users </a:t>
            </a:r>
            <a:r>
              <a:rPr sz="1650" spc="15" dirty="0">
                <a:solidFill>
                  <a:srgbClr val="FFFFFF"/>
                </a:solidFill>
                <a:latin typeface="Georgia"/>
                <a:cs typeface="Georgia"/>
              </a:rPr>
              <a:t>register </a:t>
            </a:r>
            <a:r>
              <a:rPr sz="1650" spc="-75" dirty="0">
                <a:solidFill>
                  <a:srgbClr val="FFFFFF"/>
                </a:solidFill>
                <a:latin typeface="Georgia"/>
                <a:cs typeface="Georgia"/>
              </a:rPr>
              <a:t>on? </a:t>
            </a:r>
            <a:r>
              <a:rPr sz="1650" spc="-3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Provide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insights</a:t>
            </a:r>
            <a:r>
              <a:rPr sz="1650" spc="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when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650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schedule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60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ad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campaign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Georgia"/>
              <a:cs typeface="Georgia"/>
            </a:endParaRPr>
          </a:p>
          <a:p>
            <a:pPr marL="1126490" marR="831215" indent="-1114425">
              <a:lnSpc>
                <a:spcPts val="1430"/>
              </a:lnSpc>
            </a:pPr>
            <a:r>
              <a:rPr sz="1300" b="1" spc="2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USED: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dayname(created_at)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day_created, </a:t>
            </a:r>
            <a:r>
              <a:rPr sz="1300" b="1" spc="-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count(*)</a:t>
            </a:r>
            <a:r>
              <a:rPr sz="1300" b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total_days</a:t>
            </a:r>
            <a:endParaRPr sz="1300">
              <a:latin typeface="Calibri"/>
              <a:cs typeface="Calibri"/>
            </a:endParaRPr>
          </a:p>
          <a:p>
            <a:pPr marL="1126490">
              <a:lnSpc>
                <a:spcPts val="1330"/>
              </a:lnSpc>
            </a:pP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  <a:p>
            <a:pPr marL="1126490" marR="2177415">
              <a:lnSpc>
                <a:spcPts val="1430"/>
              </a:lnSpc>
              <a:spcBef>
                <a:spcPts val="85"/>
              </a:spcBef>
            </a:pP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day_created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 order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total_days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desc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80" dirty="0">
                <a:solidFill>
                  <a:srgbClr val="FFFFFF"/>
                </a:solidFill>
                <a:latin typeface="Calibri"/>
                <a:cs typeface="Calibri"/>
              </a:rPr>
              <a:t>1;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4772" y="2245847"/>
            <a:ext cx="99758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FFFFFF"/>
                </a:solidFill>
                <a:latin typeface="Georgia"/>
                <a:cs typeface="Georgia"/>
              </a:rPr>
              <a:t>Answer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240" y="1738468"/>
            <a:ext cx="305498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65" dirty="0"/>
              <a:t>M</a:t>
            </a:r>
            <a:r>
              <a:rPr spc="-180" dirty="0"/>
              <a:t>a</a:t>
            </a:r>
            <a:r>
              <a:rPr spc="-114" dirty="0"/>
              <a:t>r</a:t>
            </a:r>
            <a:r>
              <a:rPr spc="20" dirty="0"/>
              <a:t>k</a:t>
            </a:r>
            <a:r>
              <a:rPr spc="-180" dirty="0"/>
              <a:t>e</a:t>
            </a:r>
            <a:r>
              <a:rPr spc="50" dirty="0"/>
              <a:t>t</a:t>
            </a:r>
            <a:r>
              <a:rPr spc="-65" dirty="0"/>
              <a:t>i</a:t>
            </a:r>
            <a:r>
              <a:rPr spc="-170" dirty="0"/>
              <a:t>n</a:t>
            </a:r>
            <a:r>
              <a:rPr spc="-95" dirty="0"/>
              <a:t>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9152" y="2932176"/>
            <a:ext cx="3503675" cy="22616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196" y="3038372"/>
            <a:ext cx="4954270" cy="2634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Query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14" dirty="0">
                <a:solidFill>
                  <a:srgbClr val="FFFFFF"/>
                </a:solidFill>
                <a:latin typeface="Georgia"/>
                <a:cs typeface="Georgia"/>
              </a:rPr>
              <a:t>1:</a:t>
            </a:r>
            <a:r>
              <a:rPr sz="1650" spc="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User</a:t>
            </a:r>
            <a:r>
              <a:rPr sz="1650" spc="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Georgia"/>
                <a:cs typeface="Georgia"/>
              </a:rPr>
              <a:t>Engagement.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Georgia"/>
              <a:cs typeface="Georgia"/>
            </a:endParaRPr>
          </a:p>
          <a:p>
            <a:pPr marL="12700" marR="117475">
              <a:lnSpc>
                <a:spcPct val="90000"/>
              </a:lnSpc>
            </a:pP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TASK: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Provide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how</a:t>
            </a:r>
            <a:r>
              <a:rPr sz="16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0" dirty="0">
                <a:solidFill>
                  <a:srgbClr val="FFFFFF"/>
                </a:solidFill>
                <a:latin typeface="Georgia"/>
                <a:cs typeface="Georgia"/>
              </a:rPr>
              <a:t>many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times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does</a:t>
            </a:r>
            <a:r>
              <a:rPr sz="165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Georgia"/>
                <a:cs typeface="Georgia"/>
              </a:rPr>
              <a:t>average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Georgia"/>
                <a:cs typeface="Georgia"/>
              </a:rPr>
              <a:t>user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posts</a:t>
            </a:r>
            <a:r>
              <a:rPr sz="16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6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Instagram.</a:t>
            </a:r>
            <a:r>
              <a:rPr sz="1650" spc="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Also,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provide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30" dirty="0">
                <a:solidFill>
                  <a:srgbClr val="FFFFFF"/>
                </a:solidFill>
                <a:latin typeface="Georgia"/>
                <a:cs typeface="Georgia"/>
              </a:rPr>
              <a:t>total</a:t>
            </a:r>
            <a:r>
              <a:rPr sz="16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number </a:t>
            </a:r>
            <a:r>
              <a:rPr sz="1650" spc="-3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photos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Instagram/total</a:t>
            </a:r>
            <a:r>
              <a:rPr sz="16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number</a:t>
            </a:r>
            <a:r>
              <a:rPr sz="165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users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Georgia"/>
              <a:cs typeface="Georgia"/>
            </a:endParaRPr>
          </a:p>
          <a:p>
            <a:pPr marL="1272540" marR="567690" indent="-1260475">
              <a:lnSpc>
                <a:spcPts val="1430"/>
              </a:lnSpc>
              <a:spcBef>
                <a:spcPts val="5"/>
              </a:spcBef>
            </a:pPr>
            <a:r>
              <a:rPr sz="1300" b="1" spc="2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USED: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8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3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(select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count(*)</a:t>
            </a:r>
            <a:r>
              <a:rPr sz="13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5" dirty="0">
                <a:solidFill>
                  <a:srgbClr val="FFFFFF"/>
                </a:solidFill>
                <a:latin typeface="Calibri"/>
                <a:cs typeface="Calibri"/>
              </a:rPr>
              <a:t>photos)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25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(select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count(*)</a:t>
            </a:r>
            <a:r>
              <a:rPr sz="1300" b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0" dirty="0">
                <a:solidFill>
                  <a:srgbClr val="FFFFFF"/>
                </a:solidFill>
                <a:latin typeface="Calibri"/>
                <a:cs typeface="Calibri"/>
              </a:rPr>
              <a:t>users)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Calibri"/>
                <a:cs typeface="Calibri"/>
              </a:rPr>
              <a:t>avg;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1321435" marR="5080" indent="-195580">
              <a:lnSpc>
                <a:spcPts val="1420"/>
              </a:lnSpc>
            </a:pPr>
            <a:r>
              <a:rPr sz="1300" b="1" spc="3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select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count(*)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total_photos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 photos;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count(*)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total_users</a:t>
            </a:r>
            <a:r>
              <a:rPr sz="1300"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users;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4772" y="2245847"/>
            <a:ext cx="99758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FFFFFF"/>
                </a:solidFill>
                <a:latin typeface="Georgia"/>
                <a:cs typeface="Georgia"/>
              </a:rPr>
              <a:t>Answer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240" y="1738468"/>
            <a:ext cx="396240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204" dirty="0"/>
              <a:t>I</a:t>
            </a:r>
            <a:r>
              <a:rPr spc="-170" dirty="0"/>
              <a:t>n</a:t>
            </a:r>
            <a:r>
              <a:rPr spc="-100" dirty="0"/>
              <a:t>v</a:t>
            </a:r>
            <a:r>
              <a:rPr spc="-150" dirty="0"/>
              <a:t>e</a:t>
            </a:r>
            <a:r>
              <a:rPr spc="-90" dirty="0"/>
              <a:t>s</a:t>
            </a:r>
            <a:r>
              <a:rPr spc="20" dirty="0"/>
              <a:t>t</a:t>
            </a:r>
            <a:r>
              <a:rPr spc="-135" dirty="0"/>
              <a:t>o</a:t>
            </a:r>
            <a:r>
              <a:rPr spc="-130" dirty="0"/>
              <a:t>r</a:t>
            </a:r>
            <a:r>
              <a:rPr spc="-100" dirty="0"/>
              <a:t> </a:t>
            </a:r>
            <a:r>
              <a:rPr spc="-35" dirty="0"/>
              <a:t>M</a:t>
            </a:r>
            <a:r>
              <a:rPr spc="-150" dirty="0"/>
              <a:t>e</a:t>
            </a:r>
            <a:r>
              <a:rPr spc="20" dirty="0"/>
              <a:t>t</a:t>
            </a:r>
            <a:r>
              <a:rPr spc="-145" dirty="0"/>
              <a:t>r</a:t>
            </a:r>
            <a:r>
              <a:rPr spc="-65" dirty="0"/>
              <a:t>i</a:t>
            </a:r>
            <a:r>
              <a:rPr spc="-35" dirty="0"/>
              <a:t>c</a:t>
            </a:r>
            <a:r>
              <a:rPr spc="-100" dirty="0"/>
              <a:t>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2784" y="3099816"/>
            <a:ext cx="3354323" cy="25633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196" y="3035292"/>
            <a:ext cx="5685155" cy="245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Query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90" dirty="0">
                <a:solidFill>
                  <a:srgbClr val="FFFFFF"/>
                </a:solidFill>
                <a:latin typeface="Georgia"/>
                <a:cs typeface="Georgia"/>
              </a:rPr>
              <a:t>2: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Bots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Fake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Accounts.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Georgia"/>
              <a:cs typeface="Georgia"/>
            </a:endParaRPr>
          </a:p>
          <a:p>
            <a:pPr marL="12700" marR="216535">
              <a:lnSpc>
                <a:spcPct val="90000"/>
              </a:lnSpc>
            </a:pP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TASK: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Provide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users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Georgia"/>
                <a:cs typeface="Georgia"/>
              </a:rPr>
              <a:t>(bots)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who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liked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every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single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photo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65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650" spc="15" dirty="0">
                <a:solidFill>
                  <a:srgbClr val="FFFFFF"/>
                </a:solidFill>
                <a:latin typeface="Georgia"/>
                <a:cs typeface="Georgia"/>
              </a:rPr>
              <a:t>site </a:t>
            </a:r>
            <a:r>
              <a:rPr sz="1650" spc="25" dirty="0">
                <a:solidFill>
                  <a:srgbClr val="FFFFFF"/>
                </a:solidFill>
                <a:latin typeface="Georgia"/>
                <a:cs typeface="Georgia"/>
              </a:rPr>
              <a:t>(since 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any</a:t>
            </a:r>
            <a:r>
              <a:rPr sz="165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Georgia"/>
                <a:cs typeface="Georgia"/>
              </a:rPr>
              <a:t>normal</a:t>
            </a:r>
            <a:r>
              <a:rPr sz="165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Georgia"/>
                <a:cs typeface="Georgia"/>
              </a:rPr>
              <a:t>user </a:t>
            </a:r>
            <a:r>
              <a:rPr sz="1650" spc="30" dirty="0">
                <a:solidFill>
                  <a:srgbClr val="FFFFFF"/>
                </a:solidFill>
                <a:latin typeface="Georgia"/>
                <a:cs typeface="Georgia"/>
              </a:rPr>
              <a:t>would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not </a:t>
            </a:r>
            <a:r>
              <a:rPr sz="1650" spc="-3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able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650" spc="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do</a:t>
            </a:r>
            <a:r>
              <a:rPr sz="16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Georgia"/>
                <a:cs typeface="Georgia"/>
              </a:rPr>
              <a:t>this).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Georgia"/>
              <a:cs typeface="Georgia"/>
            </a:endParaRPr>
          </a:p>
          <a:p>
            <a:pPr marL="1126490" marR="251460" indent="-1114425">
              <a:lnSpc>
                <a:spcPts val="1430"/>
              </a:lnSpc>
            </a:pPr>
            <a:r>
              <a:rPr sz="1300" b="1" spc="22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USED: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select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user_id,username,count(*) </a:t>
            </a:r>
            <a:r>
              <a:rPr sz="1300" b="1" spc="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number_of_likes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5" dirty="0">
                <a:solidFill>
                  <a:srgbClr val="FFFFFF"/>
                </a:solidFill>
                <a:latin typeface="Calibri"/>
                <a:cs typeface="Calibri"/>
              </a:rPr>
              <a:t>likes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inner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2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300">
              <a:latin typeface="Calibri"/>
              <a:cs typeface="Calibri"/>
            </a:endParaRPr>
          </a:p>
          <a:p>
            <a:pPr marL="1126490">
              <a:lnSpc>
                <a:spcPts val="1335"/>
              </a:lnSpc>
            </a:pP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l.user_id=u.id</a:t>
            </a:r>
            <a:endParaRPr sz="1300">
              <a:latin typeface="Calibri"/>
              <a:cs typeface="Calibri"/>
            </a:endParaRPr>
          </a:p>
          <a:p>
            <a:pPr marL="1126490">
              <a:lnSpc>
                <a:spcPts val="1430"/>
              </a:lnSpc>
            </a:pP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user_id</a:t>
            </a:r>
            <a:endParaRPr sz="1300">
              <a:latin typeface="Calibri"/>
              <a:cs typeface="Calibri"/>
            </a:endParaRPr>
          </a:p>
          <a:p>
            <a:pPr marL="1126490">
              <a:lnSpc>
                <a:spcPts val="1495"/>
              </a:lnSpc>
            </a:pP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3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number_of_likes=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(select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count(*)</a:t>
            </a:r>
            <a:r>
              <a:rPr sz="1300" b="1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photos);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4772" y="2245847"/>
            <a:ext cx="99758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FFFFFF"/>
                </a:solidFill>
                <a:latin typeface="Georgia"/>
                <a:cs typeface="Georgia"/>
              </a:rPr>
              <a:t>Answer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240" y="1738468"/>
            <a:ext cx="396240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204" dirty="0"/>
              <a:t>I</a:t>
            </a:r>
            <a:r>
              <a:rPr spc="-170" dirty="0"/>
              <a:t>n</a:t>
            </a:r>
            <a:r>
              <a:rPr spc="-100" dirty="0"/>
              <a:t>v</a:t>
            </a:r>
            <a:r>
              <a:rPr spc="-150" dirty="0"/>
              <a:t>e</a:t>
            </a:r>
            <a:r>
              <a:rPr spc="-90" dirty="0"/>
              <a:t>s</a:t>
            </a:r>
            <a:r>
              <a:rPr spc="20" dirty="0"/>
              <a:t>t</a:t>
            </a:r>
            <a:r>
              <a:rPr spc="-135" dirty="0"/>
              <a:t>o</a:t>
            </a:r>
            <a:r>
              <a:rPr spc="-130" dirty="0"/>
              <a:t>r</a:t>
            </a:r>
            <a:r>
              <a:rPr spc="-100" dirty="0"/>
              <a:t> </a:t>
            </a:r>
            <a:r>
              <a:rPr spc="-35" dirty="0"/>
              <a:t>M</a:t>
            </a:r>
            <a:r>
              <a:rPr spc="-150" dirty="0"/>
              <a:t>e</a:t>
            </a:r>
            <a:r>
              <a:rPr spc="20" dirty="0"/>
              <a:t>t</a:t>
            </a:r>
            <a:r>
              <a:rPr spc="-145" dirty="0"/>
              <a:t>r</a:t>
            </a:r>
            <a:r>
              <a:rPr spc="-65" dirty="0"/>
              <a:t>i</a:t>
            </a:r>
            <a:r>
              <a:rPr spc="-35" dirty="0"/>
              <a:t>c</a:t>
            </a:r>
            <a:r>
              <a:rPr spc="-100" dirty="0"/>
              <a:t>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2888" y="2970276"/>
            <a:ext cx="3342132" cy="24902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15" y="2044739"/>
            <a:ext cx="5194935" cy="348487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42545">
              <a:lnSpc>
                <a:spcPts val="1430"/>
              </a:lnSpc>
              <a:spcBef>
                <a:spcPts val="275"/>
              </a:spcBef>
              <a:buSzPct val="92307"/>
              <a:buAutoNum type="arabicPeriod"/>
              <a:tabLst>
                <a:tab pos="132080" algn="l"/>
              </a:tabLst>
            </a:pPr>
            <a:r>
              <a:rPr sz="1300" b="1" spc="100" dirty="0">
                <a:solidFill>
                  <a:srgbClr val="FFFFFF"/>
                </a:solidFill>
                <a:latin typeface="Calibri"/>
                <a:cs typeface="Calibri"/>
              </a:rPr>
              <a:t>Darby_Herzog,Emilio_Bernier52,Elenor88,Nicole71,Jordyn.Jac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obson2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300" b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oldest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users.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AutoNum type="arabicPeriod"/>
            </a:pPr>
            <a:endParaRPr sz="1000">
              <a:latin typeface="Calibri"/>
              <a:cs typeface="Calibri"/>
            </a:endParaRPr>
          </a:p>
          <a:p>
            <a:pPr marL="207010" indent="-194945">
              <a:lnSpc>
                <a:spcPct val="100000"/>
              </a:lnSpc>
              <a:buSzPct val="92307"/>
              <a:buAutoNum type="arabicPeriod"/>
              <a:tabLst>
                <a:tab pos="207645" algn="l"/>
              </a:tabLst>
            </a:pPr>
            <a:r>
              <a:rPr sz="1300" b="1" spc="10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posted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photo.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Calibri"/>
              <a:buAutoNum type="arabicPeriod"/>
            </a:pPr>
            <a:endParaRPr sz="1150">
              <a:latin typeface="Calibri"/>
              <a:cs typeface="Calibri"/>
            </a:endParaRPr>
          </a:p>
          <a:p>
            <a:pPr marL="12700" marR="591820">
              <a:lnSpc>
                <a:spcPts val="1430"/>
              </a:lnSpc>
              <a:spcBef>
                <a:spcPts val="5"/>
              </a:spcBef>
              <a:buSzPct val="92307"/>
              <a:buAutoNum type="arabicPeriod"/>
              <a:tabLst>
                <a:tab pos="203835" algn="l"/>
              </a:tabLst>
            </a:pPr>
            <a:r>
              <a:rPr sz="1300" b="1" spc="114" dirty="0">
                <a:solidFill>
                  <a:srgbClr val="FFFFFF"/>
                </a:solidFill>
                <a:latin typeface="Calibri"/>
                <a:cs typeface="Calibri"/>
              </a:rPr>
              <a:t>Zack_Kemmer93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5" dirty="0">
                <a:solidFill>
                  <a:srgbClr val="FFFFFF"/>
                </a:solidFill>
                <a:latin typeface="Calibri"/>
                <a:cs typeface="Calibri"/>
              </a:rPr>
              <a:t>winner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contest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3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likes,48.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Calibri"/>
              <a:buAutoNum type="arabicPeriod"/>
            </a:pPr>
            <a:endParaRPr sz="1150">
              <a:latin typeface="Calibri"/>
              <a:cs typeface="Calibri"/>
            </a:endParaRPr>
          </a:p>
          <a:p>
            <a:pPr marL="12700" marR="469900">
              <a:lnSpc>
                <a:spcPts val="1430"/>
              </a:lnSpc>
              <a:buSzPct val="92307"/>
              <a:buAutoNum type="arabicPeriod"/>
              <a:tabLst>
                <a:tab pos="212725" algn="l"/>
              </a:tabLst>
            </a:pP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smile,beach,party,fun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concert</a:t>
            </a:r>
            <a:r>
              <a:rPr sz="1300" b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five</a:t>
            </a:r>
            <a:r>
              <a:rPr sz="1300" b="1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1300" b="1" spc="-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hashtags.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Calibri"/>
              <a:buAutoNum type="arabicPeriod"/>
            </a:pPr>
            <a:endParaRPr sz="1000">
              <a:latin typeface="Calibri"/>
              <a:cs typeface="Calibri"/>
            </a:endParaRPr>
          </a:p>
          <a:p>
            <a:pPr marL="205104" indent="-193040">
              <a:lnSpc>
                <a:spcPct val="100000"/>
              </a:lnSpc>
              <a:buSzPct val="92307"/>
              <a:buAutoNum type="arabicPeriod"/>
              <a:tabLst>
                <a:tab pos="205740" algn="l"/>
              </a:tabLst>
            </a:pPr>
            <a:r>
              <a:rPr sz="1300" b="1" spc="11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week,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14" dirty="0">
                <a:solidFill>
                  <a:srgbClr val="FFFFFF"/>
                </a:solidFill>
                <a:latin typeface="Calibri"/>
                <a:cs typeface="Calibri"/>
              </a:rPr>
              <a:t>Thursday.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AutoNum type="arabicPeriod"/>
            </a:pPr>
            <a:endParaRPr sz="1150">
              <a:latin typeface="Calibri"/>
              <a:cs typeface="Calibri"/>
            </a:endParaRPr>
          </a:p>
          <a:p>
            <a:pPr marL="12700" marR="125095">
              <a:lnSpc>
                <a:spcPts val="1430"/>
              </a:lnSpc>
              <a:buSzPct val="92307"/>
              <a:buAutoNum type="arabicPeriod"/>
              <a:tabLst>
                <a:tab pos="205740" algn="l"/>
              </a:tabLst>
            </a:pPr>
            <a:r>
              <a:rPr sz="1300" b="1" spc="13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0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posts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instagram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2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2.5700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photos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0" dirty="0">
                <a:solidFill>
                  <a:srgbClr val="FFFFFF"/>
                </a:solidFill>
                <a:latin typeface="Calibri"/>
                <a:cs typeface="Calibri"/>
              </a:rPr>
              <a:t>instagram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20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257.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Calibri"/>
              <a:buAutoNum type="arabicPeriod"/>
            </a:pPr>
            <a:endParaRPr sz="1150">
              <a:latin typeface="Calibri"/>
              <a:cs typeface="Calibri"/>
            </a:endParaRPr>
          </a:p>
          <a:p>
            <a:pPr marL="12700" marR="187960">
              <a:lnSpc>
                <a:spcPts val="1420"/>
              </a:lnSpc>
              <a:buSzPct val="92307"/>
              <a:buAutoNum type="arabicPeriod"/>
              <a:tabLst>
                <a:tab pos="199390" algn="l"/>
              </a:tabLst>
            </a:pPr>
            <a:r>
              <a:rPr sz="1300" b="1" spc="10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60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fake/bot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r>
              <a:rPr sz="13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13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00" dirty="0">
                <a:solidFill>
                  <a:srgbClr val="FFFFFF"/>
                </a:solidFill>
                <a:latin typeface="Calibri"/>
                <a:cs typeface="Calibri"/>
              </a:rPr>
              <a:t>picture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3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instagram.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42" y="1438210"/>
            <a:ext cx="204978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60" dirty="0"/>
              <a:t>K</a:t>
            </a:r>
            <a:r>
              <a:rPr spc="-150" dirty="0"/>
              <a:t>e</a:t>
            </a:r>
            <a:r>
              <a:rPr spc="-60" dirty="0"/>
              <a:t>y</a:t>
            </a:r>
            <a:r>
              <a:rPr spc="-80" dirty="0"/>
              <a:t> </a:t>
            </a:r>
            <a:r>
              <a:rPr spc="-105" dirty="0"/>
              <a:t>F</a:t>
            </a:r>
            <a:r>
              <a:rPr spc="-65" dirty="0"/>
              <a:t>i</a:t>
            </a:r>
            <a:r>
              <a:rPr spc="-140" dirty="0"/>
              <a:t>n</a:t>
            </a:r>
            <a:r>
              <a:rPr spc="-120" dirty="0"/>
              <a:t>d</a:t>
            </a:r>
            <a:r>
              <a:rPr spc="-65" dirty="0"/>
              <a:t>i</a:t>
            </a:r>
            <a:r>
              <a:rPr spc="-170" dirty="0"/>
              <a:t>n</a:t>
            </a:r>
            <a:r>
              <a:rPr spc="-80" dirty="0"/>
              <a:t>g</a:t>
            </a:r>
            <a:r>
              <a:rPr spc="-100" dirty="0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3767" y="3750564"/>
            <a:ext cx="3800855" cy="24475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42" y="2349505"/>
            <a:ext cx="4996815" cy="2493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650" indent="-184150">
              <a:lnSpc>
                <a:spcPts val="1675"/>
              </a:lnSpc>
              <a:spcBef>
                <a:spcPts val="135"/>
              </a:spcBef>
              <a:buAutoNum type="arabicPeriod"/>
              <a:tabLst>
                <a:tab pos="248285" algn="l"/>
              </a:tabLst>
            </a:pPr>
            <a:r>
              <a:rPr sz="1450" b="1" spc="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5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95" dirty="0">
                <a:solidFill>
                  <a:srgbClr val="FFFFFF"/>
                </a:solidFill>
                <a:latin typeface="Calibri"/>
                <a:cs typeface="Calibri"/>
              </a:rPr>
              <a:t>cleaning:</a:t>
            </a:r>
            <a:r>
              <a:rPr sz="1450" b="1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This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entire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Georgia"/>
                <a:cs typeface="Georgia"/>
              </a:rPr>
              <a:t>project</a:t>
            </a:r>
            <a:r>
              <a:rPr sz="14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dirty="0">
                <a:solidFill>
                  <a:srgbClr val="FFFFFF"/>
                </a:solidFill>
                <a:latin typeface="Georgia"/>
                <a:cs typeface="Georgia"/>
              </a:rPr>
              <a:t>has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Georgia"/>
                <a:cs typeface="Georgia"/>
              </a:rPr>
              <a:t>helped</a:t>
            </a:r>
            <a:r>
              <a:rPr sz="1450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Georgia"/>
                <a:cs typeface="Georgia"/>
              </a:rPr>
              <a:t>me</a:t>
            </a:r>
            <a:endParaRPr sz="1450">
              <a:latin typeface="Georgia"/>
              <a:cs typeface="Georgia"/>
            </a:endParaRPr>
          </a:p>
          <a:p>
            <a:pPr marL="12700" marR="273685">
              <a:lnSpc>
                <a:spcPts val="1610"/>
              </a:lnSpc>
              <a:spcBef>
                <a:spcPts val="95"/>
              </a:spcBef>
            </a:pPr>
            <a:r>
              <a:rPr sz="1450" spc="20" dirty="0">
                <a:solidFill>
                  <a:srgbClr val="FFFFFF"/>
                </a:solidFill>
                <a:latin typeface="Georgia"/>
                <a:cs typeface="Georgia"/>
              </a:rPr>
              <a:t>learning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450" spc="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approaches</a:t>
            </a:r>
            <a:r>
              <a:rPr sz="14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4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convert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Georgia"/>
                <a:cs typeface="Georgia"/>
              </a:rPr>
              <a:t>raw</a:t>
            </a:r>
            <a:r>
              <a:rPr sz="14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4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Georgia"/>
                <a:cs typeface="Georgia"/>
              </a:rPr>
              <a:t>into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Georgia"/>
                <a:cs typeface="Georgia"/>
              </a:rPr>
              <a:t>clean </a:t>
            </a:r>
            <a:r>
              <a:rPr sz="1450" spc="-3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Georgia"/>
                <a:cs typeface="Georgia"/>
              </a:rPr>
              <a:t>data.</a:t>
            </a:r>
            <a:endParaRPr sz="14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Georgia"/>
              <a:cs typeface="Georgia"/>
            </a:endParaRPr>
          </a:p>
          <a:p>
            <a:pPr marL="12700" marR="5080">
              <a:lnSpc>
                <a:spcPts val="1610"/>
              </a:lnSpc>
              <a:buAutoNum type="arabicPeriod" startAt="2"/>
              <a:tabLst>
                <a:tab pos="175260" algn="l"/>
              </a:tabLst>
            </a:pPr>
            <a:r>
              <a:rPr sz="1450" b="1" spc="120" dirty="0">
                <a:solidFill>
                  <a:srgbClr val="FFFFFF"/>
                </a:solidFill>
                <a:latin typeface="Calibri"/>
                <a:cs typeface="Calibri"/>
              </a:rPr>
              <a:t>Practical</a:t>
            </a:r>
            <a:r>
              <a:rPr sz="14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110" dirty="0">
                <a:solidFill>
                  <a:srgbClr val="FFFFFF"/>
                </a:solidFill>
                <a:latin typeface="Calibri"/>
                <a:cs typeface="Calibri"/>
              </a:rPr>
              <a:t>knowledge:</a:t>
            </a:r>
            <a:r>
              <a:rPr sz="14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Georgia"/>
                <a:cs typeface="Georgia"/>
              </a:rPr>
              <a:t>Experienced</a:t>
            </a:r>
            <a:r>
              <a:rPr sz="1450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450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Georgia"/>
                <a:cs typeface="Georgia"/>
              </a:rPr>
              <a:t>practical</a:t>
            </a:r>
            <a:r>
              <a:rPr sz="14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exposure </a:t>
            </a:r>
            <a:r>
              <a:rPr sz="1450" spc="-3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4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Georgia"/>
                <a:cs typeface="Georgia"/>
              </a:rPr>
              <a:t>different</a:t>
            </a:r>
            <a:r>
              <a:rPr sz="14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Georgia"/>
                <a:cs typeface="Georgia"/>
              </a:rPr>
              <a:t>SQL</a:t>
            </a:r>
            <a:r>
              <a:rPr sz="1450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Georgia"/>
                <a:cs typeface="Georgia"/>
              </a:rPr>
              <a:t>commands</a:t>
            </a:r>
            <a:r>
              <a:rPr sz="14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450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Georgia"/>
                <a:cs typeface="Georgia"/>
              </a:rPr>
              <a:t>their</a:t>
            </a:r>
            <a:r>
              <a:rPr sz="14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Georgia"/>
                <a:cs typeface="Georgia"/>
              </a:rPr>
              <a:t>uses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450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Georgia"/>
                <a:cs typeface="Georgia"/>
              </a:rPr>
              <a:t>real</a:t>
            </a:r>
            <a:r>
              <a:rPr sz="1450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life</a:t>
            </a:r>
            <a:endParaRPr sz="1450">
              <a:latin typeface="Georgia"/>
              <a:cs typeface="Georgia"/>
            </a:endParaRPr>
          </a:p>
          <a:p>
            <a:pPr marL="12700">
              <a:lnSpc>
                <a:spcPts val="1560"/>
              </a:lnSpc>
            </a:pP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industries.</a:t>
            </a:r>
            <a:endParaRPr sz="14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Georgia"/>
              <a:cs typeface="Georgia"/>
            </a:endParaRPr>
          </a:p>
          <a:p>
            <a:pPr marL="12700" marR="351155">
              <a:lnSpc>
                <a:spcPts val="1600"/>
              </a:lnSpc>
              <a:buAutoNum type="arabicPeriod" startAt="3"/>
              <a:tabLst>
                <a:tab pos="169545" algn="l"/>
              </a:tabLst>
            </a:pPr>
            <a:r>
              <a:rPr sz="1450" b="1" spc="1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450" b="1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120" dirty="0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sz="14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90" dirty="0">
                <a:solidFill>
                  <a:srgbClr val="FFFFFF"/>
                </a:solidFill>
                <a:latin typeface="Calibri"/>
                <a:cs typeface="Calibri"/>
              </a:rPr>
              <a:t>methods:</a:t>
            </a:r>
            <a:r>
              <a:rPr sz="145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Georgia"/>
                <a:cs typeface="Georgia"/>
              </a:rPr>
              <a:t>Gained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Georgia"/>
                <a:cs typeface="Georgia"/>
              </a:rPr>
              <a:t>idea</a:t>
            </a:r>
            <a:r>
              <a:rPr sz="1450" spc="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1450" spc="-3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Georgia"/>
                <a:cs typeface="Georgia"/>
              </a:rPr>
              <a:t>how</a:t>
            </a:r>
            <a:r>
              <a:rPr sz="14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4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industries</a:t>
            </a:r>
            <a:r>
              <a:rPr sz="14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4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Georgia"/>
                <a:cs typeface="Georgia"/>
              </a:rPr>
              <a:t>organizations</a:t>
            </a:r>
            <a:r>
              <a:rPr sz="14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Georgia"/>
                <a:cs typeface="Georgia"/>
              </a:rPr>
              <a:t>optimize</a:t>
            </a:r>
            <a:r>
              <a:rPr sz="14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their</a:t>
            </a:r>
            <a:endParaRPr sz="1450">
              <a:latin typeface="Georgia"/>
              <a:cs typeface="Georgia"/>
            </a:endParaRPr>
          </a:p>
          <a:p>
            <a:pPr marL="12700" marR="149225">
              <a:lnSpc>
                <a:spcPts val="1600"/>
              </a:lnSpc>
              <a:spcBef>
                <a:spcPts val="5"/>
              </a:spcBef>
            </a:pPr>
            <a:r>
              <a:rPr sz="1450" spc="30" dirty="0">
                <a:solidFill>
                  <a:srgbClr val="FFFFFF"/>
                </a:solidFill>
                <a:latin typeface="Georgia"/>
                <a:cs typeface="Georgia"/>
              </a:rPr>
              <a:t>business </a:t>
            </a:r>
            <a:r>
              <a:rPr sz="1450" spc="20" dirty="0">
                <a:solidFill>
                  <a:srgbClr val="FFFFFF"/>
                </a:solidFill>
                <a:latin typeface="Georgia"/>
                <a:cs typeface="Georgia"/>
              </a:rPr>
              <a:t>problems </a:t>
            </a:r>
            <a:r>
              <a:rPr sz="1450" spc="-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4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queries </a:t>
            </a:r>
            <a:r>
              <a:rPr sz="1450" spc="-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4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Georgia"/>
                <a:cs typeface="Georgia"/>
              </a:rPr>
              <a:t>learned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450" spc="45" dirty="0">
                <a:solidFill>
                  <a:srgbClr val="FFFFFF"/>
                </a:solidFill>
                <a:latin typeface="Georgia"/>
                <a:cs typeface="Georgia"/>
              </a:rPr>
              <a:t>strategic </a:t>
            </a:r>
            <a:r>
              <a:rPr sz="1450" spc="-3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approaches</a:t>
            </a:r>
            <a:r>
              <a:rPr sz="14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Georgia"/>
                <a:cs typeface="Georgia"/>
              </a:rPr>
              <a:t>that</a:t>
            </a:r>
            <a:r>
              <a:rPr sz="14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helps</a:t>
            </a:r>
            <a:r>
              <a:rPr sz="1450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450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450" spc="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55" dirty="0">
                <a:solidFill>
                  <a:srgbClr val="FFFFFF"/>
                </a:solidFill>
                <a:latin typeface="Georgia"/>
                <a:cs typeface="Georgia"/>
              </a:rPr>
              <a:t>growth</a:t>
            </a:r>
            <a:r>
              <a:rPr sz="14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450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14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Georgia"/>
                <a:cs typeface="Georgia"/>
              </a:rPr>
              <a:t>industry.</a:t>
            </a:r>
            <a:endParaRPr sz="145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42" y="1724627"/>
            <a:ext cx="217487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0" dirty="0"/>
              <a:t>A</a:t>
            </a:r>
            <a:r>
              <a:rPr spc="-35" dirty="0"/>
              <a:t>c</a:t>
            </a:r>
            <a:r>
              <a:rPr spc="-145" dirty="0"/>
              <a:t>h</a:t>
            </a:r>
            <a:r>
              <a:rPr spc="-65" dirty="0"/>
              <a:t>i</a:t>
            </a:r>
            <a:r>
              <a:rPr spc="-150" dirty="0"/>
              <a:t>e</a:t>
            </a:r>
            <a:r>
              <a:rPr spc="-100" dirty="0"/>
              <a:t>v</a:t>
            </a:r>
            <a:r>
              <a:rPr spc="-150" dirty="0"/>
              <a:t>e</a:t>
            </a:r>
            <a:r>
              <a:rPr spc="-310" dirty="0"/>
              <a:t>m</a:t>
            </a:r>
            <a:r>
              <a:rPr spc="-150" dirty="0"/>
              <a:t>e</a:t>
            </a:r>
            <a:r>
              <a:rPr spc="-170" dirty="0"/>
              <a:t>n</a:t>
            </a:r>
            <a:r>
              <a:rPr spc="20" dirty="0"/>
              <a:t>t</a:t>
            </a:r>
            <a:r>
              <a:rPr spc="-100" dirty="0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3455" y="3887723"/>
            <a:ext cx="4011167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7CEDA-5EF0-3CA4-37F0-E2FDAC2C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196" y="2134543"/>
            <a:ext cx="8115804" cy="923330"/>
          </a:xfrm>
        </p:spPr>
        <p:txBody>
          <a:bodyPr/>
          <a:lstStyle/>
          <a:p>
            <a:r>
              <a:rPr lang="en-IN" sz="6000" dirty="0"/>
              <a:t>THANK YOU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B90DA3A-E25B-A108-2895-A4D2E6E460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1752600"/>
            <a:ext cx="4160519" cy="45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7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9543" y="1057656"/>
            <a:ext cx="4302251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3995" y="1727747"/>
            <a:ext cx="16833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Contents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624102" y="2546951"/>
            <a:ext cx="2177415" cy="277050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dirty="0">
                <a:solidFill>
                  <a:srgbClr val="F6F2ED"/>
                </a:solidFill>
                <a:latin typeface="Georgia"/>
                <a:cs typeface="Georgia"/>
              </a:rPr>
              <a:t>Project</a:t>
            </a:r>
            <a:r>
              <a:rPr sz="1650" spc="-20" dirty="0">
                <a:solidFill>
                  <a:srgbClr val="F6F2ED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6F2ED"/>
                </a:solidFill>
                <a:latin typeface="Georgia"/>
                <a:cs typeface="Georgia"/>
              </a:rPr>
              <a:t>description</a:t>
            </a:r>
            <a:endParaRPr sz="1650">
              <a:latin typeface="Georgia"/>
              <a:cs typeface="Georgia"/>
            </a:endParaRPr>
          </a:p>
          <a:p>
            <a:pPr marL="390525" indent="-37846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spc="10" dirty="0">
                <a:solidFill>
                  <a:srgbClr val="F6F2ED"/>
                </a:solidFill>
                <a:latin typeface="Georgia"/>
                <a:cs typeface="Georgia"/>
              </a:rPr>
              <a:t>Objectives</a:t>
            </a:r>
            <a:endParaRPr sz="1650">
              <a:latin typeface="Georgia"/>
              <a:cs typeface="Georgia"/>
            </a:endParaRPr>
          </a:p>
          <a:p>
            <a:pPr marL="390525" indent="-37846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dirty="0">
                <a:solidFill>
                  <a:srgbClr val="F6F2ED"/>
                </a:solidFill>
                <a:latin typeface="Georgia"/>
                <a:cs typeface="Georgia"/>
              </a:rPr>
              <a:t>Approach</a:t>
            </a:r>
            <a:endParaRPr sz="1650">
              <a:latin typeface="Georgia"/>
              <a:cs typeface="Georgia"/>
            </a:endParaRPr>
          </a:p>
          <a:p>
            <a:pPr marL="390525" marR="154305" indent="-37846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spc="5" dirty="0">
                <a:solidFill>
                  <a:srgbClr val="F6F2ED"/>
                </a:solidFill>
                <a:latin typeface="Georgia"/>
                <a:cs typeface="Georgia"/>
              </a:rPr>
              <a:t>Methodology</a:t>
            </a:r>
            <a:r>
              <a:rPr sz="1650" spc="-35" dirty="0">
                <a:solidFill>
                  <a:srgbClr val="F6F2ED"/>
                </a:solidFill>
                <a:latin typeface="Georgia"/>
                <a:cs typeface="Georgia"/>
              </a:rPr>
              <a:t> and </a:t>
            </a:r>
            <a:r>
              <a:rPr sz="1650" spc="-385" dirty="0">
                <a:solidFill>
                  <a:srgbClr val="F6F2ED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6F2ED"/>
                </a:solidFill>
                <a:latin typeface="Georgia"/>
                <a:cs typeface="Georgia"/>
              </a:rPr>
              <a:t>software</a:t>
            </a:r>
            <a:r>
              <a:rPr sz="1650" spc="40" dirty="0">
                <a:solidFill>
                  <a:srgbClr val="F6F2ED"/>
                </a:solidFill>
                <a:latin typeface="Georgia"/>
                <a:cs typeface="Georgia"/>
              </a:rPr>
              <a:t> </a:t>
            </a:r>
            <a:r>
              <a:rPr sz="1650" spc="-25" dirty="0">
                <a:solidFill>
                  <a:srgbClr val="F6F2ED"/>
                </a:solidFill>
                <a:latin typeface="Georgia"/>
                <a:cs typeface="Georgia"/>
              </a:rPr>
              <a:t>used</a:t>
            </a:r>
            <a:endParaRPr sz="1650">
              <a:latin typeface="Georgia"/>
              <a:cs typeface="Georgia"/>
            </a:endParaRPr>
          </a:p>
          <a:p>
            <a:pPr marL="390525" indent="-378460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spc="-5" dirty="0">
                <a:solidFill>
                  <a:srgbClr val="F6F2ED"/>
                </a:solidFill>
                <a:latin typeface="Georgia"/>
                <a:cs typeface="Georgia"/>
              </a:rPr>
              <a:t>Insights</a:t>
            </a:r>
            <a:endParaRPr sz="1650">
              <a:latin typeface="Georgia"/>
              <a:cs typeface="Georgia"/>
            </a:endParaRPr>
          </a:p>
          <a:p>
            <a:pPr marL="390525" indent="-37846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spc="-10" dirty="0">
                <a:solidFill>
                  <a:srgbClr val="F6F2ED"/>
                </a:solidFill>
                <a:latin typeface="Georgia"/>
                <a:cs typeface="Georgia"/>
              </a:rPr>
              <a:t>Key</a:t>
            </a:r>
            <a:r>
              <a:rPr sz="1650" spc="35" dirty="0">
                <a:solidFill>
                  <a:srgbClr val="F6F2ED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6F2ED"/>
                </a:solidFill>
                <a:latin typeface="Georgia"/>
                <a:cs typeface="Georgia"/>
              </a:rPr>
              <a:t>findings</a:t>
            </a:r>
            <a:endParaRPr sz="1650">
              <a:latin typeface="Georgia"/>
              <a:cs typeface="Georgia"/>
            </a:endParaRPr>
          </a:p>
          <a:p>
            <a:pPr marL="390525" indent="-37846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1650" spc="-10" dirty="0">
                <a:solidFill>
                  <a:srgbClr val="F6F2ED"/>
                </a:solidFill>
                <a:latin typeface="Georgia"/>
                <a:cs typeface="Georgia"/>
              </a:rPr>
              <a:t>Achievements</a:t>
            </a:r>
            <a:endParaRPr sz="16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85252" y="1529617"/>
            <a:ext cx="92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14" dirty="0">
                <a:solidFill>
                  <a:srgbClr val="E2AF2A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2852" y="1775460"/>
            <a:ext cx="3997451" cy="38953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3785" y="2245891"/>
            <a:ext cx="34512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/>
              <a:t>Project</a:t>
            </a:r>
            <a:r>
              <a:rPr sz="3300" spc="-10" dirty="0"/>
              <a:t> </a:t>
            </a:r>
            <a:r>
              <a:rPr sz="3300" spc="-35" dirty="0"/>
              <a:t>description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285252" y="1529617"/>
            <a:ext cx="92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14" dirty="0">
                <a:solidFill>
                  <a:srgbClr val="E2AF2A"/>
                </a:solidFill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0489" y="3109930"/>
            <a:ext cx="3954145" cy="2741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300"/>
              </a:lnSpc>
              <a:spcBef>
                <a:spcPts val="95"/>
              </a:spcBef>
            </a:pPr>
            <a:r>
              <a:rPr sz="13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d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b="1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b="1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ay</a:t>
            </a:r>
            <a:r>
              <a:rPr sz="1300" b="1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300" b="1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3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00" b="1" spc="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00" b="1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b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1300" b="1" spc="-6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optimization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organization,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sz="1300" b="1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00" b="1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b="1" spc="-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b="1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spc="-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00" b="1" spc="-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3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00" b="1" spc="-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b="1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00" b="1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b="1" spc="-6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engagement,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investor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sz="13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3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b="1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sz="1300" b="1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given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dataset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5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dig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deep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factors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300" b="1" spc="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sz="13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improving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business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give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insights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further 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modification.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1A2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7656"/>
            <a:ext cx="5029200" cy="5659120"/>
            <a:chOff x="0" y="1057656"/>
            <a:chExt cx="5029200" cy="5659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2766059" cy="56586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5143500"/>
              <a:ext cx="2382012" cy="15727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304" y="1839467"/>
              <a:ext cx="3358895" cy="4096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644395" y="2998784"/>
            <a:ext cx="3521710" cy="1459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065"/>
              </a:lnSpc>
              <a:spcBef>
                <a:spcPts val="130"/>
              </a:spcBef>
            </a:pPr>
            <a:r>
              <a:rPr sz="1950" b="1" spc="-3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50" b="1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50" b="1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5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50" b="1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50" b="1" spc="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50" b="1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ts val="1780"/>
              </a:lnSpc>
            </a:pPr>
            <a:r>
              <a:rPr sz="1950" b="1" spc="-35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9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Tahoma"/>
                <a:cs typeface="Tahoma"/>
              </a:rPr>
              <a:t>inspect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ts val="1780"/>
              </a:lnSpc>
            </a:pP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95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95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50" b="1" spc="-114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50" b="1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50" b="1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5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3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114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5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ts val="1780"/>
              </a:lnSpc>
            </a:pPr>
            <a:r>
              <a:rPr sz="1950" b="1" spc="-50" dirty="0">
                <a:solidFill>
                  <a:srgbClr val="FFFFFF"/>
                </a:solidFill>
                <a:latin typeface="Tahoma"/>
                <a:cs typeface="Tahoma"/>
              </a:rPr>
              <a:t>asked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 gathered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1950">
              <a:latin typeface="Tahoma"/>
              <a:cs typeface="Tahoma"/>
            </a:endParaRPr>
          </a:p>
          <a:p>
            <a:pPr marL="12700" marR="296545">
              <a:lnSpc>
                <a:spcPct val="76400"/>
              </a:lnSpc>
              <a:spcBef>
                <a:spcPts val="270"/>
              </a:spcBef>
            </a:pP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information 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loopholes </a:t>
            </a:r>
            <a:r>
              <a:rPr sz="1950" b="1" spc="-5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Tahoma"/>
                <a:cs typeface="Tahoma"/>
              </a:rPr>
              <a:t>jotted</a:t>
            </a: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195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down.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44441" y="2200177"/>
            <a:ext cx="1328420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b="1" spc="120" dirty="0">
                <a:latin typeface="Calibri"/>
                <a:cs typeface="Calibri"/>
              </a:rPr>
              <a:t>Approach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11267"/>
            <a:ext cx="5466587" cy="1905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871" y="1782534"/>
            <a:ext cx="4135754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dirty="0"/>
              <a:t>Methodology</a:t>
            </a:r>
            <a:r>
              <a:rPr sz="2300" spc="60" dirty="0"/>
              <a:t> </a:t>
            </a:r>
            <a:r>
              <a:rPr sz="2300" spc="-70" dirty="0"/>
              <a:t>and</a:t>
            </a:r>
            <a:r>
              <a:rPr sz="2300" spc="75" dirty="0"/>
              <a:t> </a:t>
            </a:r>
            <a:r>
              <a:rPr sz="2300" spc="5" dirty="0"/>
              <a:t>software</a:t>
            </a:r>
            <a:r>
              <a:rPr sz="2300" spc="80" dirty="0"/>
              <a:t> </a:t>
            </a:r>
            <a:r>
              <a:rPr sz="2300" spc="-40" dirty="0"/>
              <a:t>used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9285252" y="1529617"/>
            <a:ext cx="92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14" dirty="0">
                <a:solidFill>
                  <a:srgbClr val="E2AF2A"/>
                </a:solidFill>
                <a:latin typeface="Tahoma"/>
                <a:cs typeface="Tahoma"/>
              </a:rPr>
              <a:t>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5445" y="2721357"/>
            <a:ext cx="5415280" cy="24561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8920" indent="-236854">
              <a:lnSpc>
                <a:spcPct val="100000"/>
              </a:lnSpc>
              <a:spcBef>
                <a:spcPts val="120"/>
              </a:spcBef>
              <a:buFont typeface="Wingdings"/>
              <a:buChar char=""/>
              <a:tabLst>
                <a:tab pos="249554" algn="l"/>
              </a:tabLst>
            </a:pPr>
            <a:r>
              <a:rPr sz="1300" b="1" spc="-75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40" dirty="0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45" dirty="0">
                <a:solidFill>
                  <a:srgbClr val="FFFFFF"/>
                </a:solidFill>
                <a:latin typeface="Tahoma"/>
                <a:cs typeface="Tahoma"/>
              </a:rPr>
              <a:t>8.0</a:t>
            </a:r>
            <a:r>
              <a:rPr sz="13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60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project.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"/>
            </a:pPr>
            <a:endParaRPr sz="1350">
              <a:latin typeface="Tahoma"/>
              <a:cs typeface="Tahoma"/>
            </a:endParaRPr>
          </a:p>
          <a:p>
            <a:pPr marL="248920" indent="-236854">
              <a:lnSpc>
                <a:spcPct val="100000"/>
              </a:lnSpc>
              <a:buFont typeface="Wingdings"/>
              <a:buChar char=""/>
              <a:tabLst>
                <a:tab pos="249554" algn="l"/>
              </a:tabLst>
            </a:pP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40" dirty="0">
                <a:solidFill>
                  <a:srgbClr val="FFFFFF"/>
                </a:solidFill>
                <a:latin typeface="Tahoma"/>
                <a:cs typeface="Tahoma"/>
              </a:rPr>
              <a:t>MySQL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workbench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b="1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write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execute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queries.</a:t>
            </a:r>
            <a:endParaRPr sz="1300">
              <a:latin typeface="Tahoma"/>
              <a:cs typeface="Tahoma"/>
            </a:endParaRPr>
          </a:p>
          <a:p>
            <a:pPr marL="248920" marR="464820" indent="-236854">
              <a:lnSpc>
                <a:spcPct val="152300"/>
              </a:lnSpc>
              <a:spcBef>
                <a:spcPts val="830"/>
              </a:spcBef>
              <a:buFont typeface="Wingdings"/>
              <a:buChar char=""/>
              <a:tabLst>
                <a:tab pos="249554" algn="l"/>
              </a:tabLst>
            </a:pP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entire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60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done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4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given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5" dirty="0">
                <a:solidFill>
                  <a:srgbClr val="FFFFFF"/>
                </a:solidFill>
                <a:latin typeface="Tahoma"/>
                <a:cs typeface="Tahoma"/>
              </a:rPr>
              <a:t>Instagram </a:t>
            </a:r>
            <a:r>
              <a:rPr sz="1300" b="1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database.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"/>
            </a:pPr>
            <a:endParaRPr sz="1350">
              <a:latin typeface="Tahoma"/>
              <a:cs typeface="Tahoma"/>
            </a:endParaRPr>
          </a:p>
          <a:p>
            <a:pPr marL="248920" indent="-23685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49554" algn="l"/>
              </a:tabLst>
            </a:pPr>
            <a:r>
              <a:rPr sz="13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40" dirty="0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queries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are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project.</a:t>
            </a:r>
            <a:endParaRPr sz="1300">
              <a:latin typeface="Tahoma"/>
              <a:cs typeface="Tahoma"/>
            </a:endParaRPr>
          </a:p>
          <a:p>
            <a:pPr marL="248920" marR="981710" indent="-236854">
              <a:lnSpc>
                <a:spcPct val="152300"/>
              </a:lnSpc>
              <a:spcBef>
                <a:spcPts val="825"/>
              </a:spcBef>
              <a:buFont typeface="Wingdings"/>
              <a:buChar char=""/>
              <a:tabLst>
                <a:tab pos="249554" algn="l"/>
              </a:tabLst>
            </a:pP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 jotting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5" dirty="0">
                <a:solidFill>
                  <a:srgbClr val="FFFFFF"/>
                </a:solidFill>
                <a:latin typeface="Tahoma"/>
                <a:cs typeface="Tahoma"/>
              </a:rPr>
              <a:t>down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required</a:t>
            </a:r>
            <a:r>
              <a:rPr sz="13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1300" b="1" spc="-15" dirty="0">
                <a:solidFill>
                  <a:srgbClr val="FFFFFF"/>
                </a:solidFill>
                <a:latin typeface="Tahoma"/>
                <a:cs typeface="Tahoma"/>
              </a:rPr>
              <a:t> ,</a:t>
            </a:r>
            <a:r>
              <a:rPr sz="13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Microsoft </a:t>
            </a:r>
            <a:r>
              <a:rPr sz="1300" b="1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Powerpoint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55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3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ahoma"/>
                <a:cs typeface="Tahoma"/>
              </a:rPr>
              <a:t>present </a:t>
            </a:r>
            <a:r>
              <a:rPr sz="13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b="1" dirty="0">
                <a:solidFill>
                  <a:srgbClr val="FFFFFF"/>
                </a:solidFill>
                <a:latin typeface="Tahoma"/>
                <a:cs typeface="Tahoma"/>
              </a:rPr>
              <a:t> project.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0844" y="3601211"/>
            <a:ext cx="3614927" cy="2700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Answer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spc="5" dirty="0"/>
              <a:t>Query</a:t>
            </a:r>
            <a:r>
              <a:rPr sz="1650" spc="105" dirty="0"/>
              <a:t> </a:t>
            </a:r>
            <a:r>
              <a:rPr sz="1650" spc="-114" dirty="0"/>
              <a:t>1:</a:t>
            </a:r>
            <a:r>
              <a:rPr sz="1650" spc="85" dirty="0"/>
              <a:t> </a:t>
            </a:r>
            <a:r>
              <a:rPr sz="1650" spc="20" dirty="0"/>
              <a:t>Rewarding</a:t>
            </a:r>
            <a:r>
              <a:rPr sz="1650" spc="80" dirty="0"/>
              <a:t> </a:t>
            </a:r>
            <a:r>
              <a:rPr sz="1650" spc="25" dirty="0"/>
              <a:t>Most</a:t>
            </a:r>
            <a:r>
              <a:rPr sz="1650" spc="85" dirty="0"/>
              <a:t> </a:t>
            </a:r>
            <a:r>
              <a:rPr sz="1650" dirty="0"/>
              <a:t>Loyal</a:t>
            </a:r>
            <a:r>
              <a:rPr sz="1650" spc="75" dirty="0"/>
              <a:t> </a:t>
            </a:r>
            <a:r>
              <a:rPr sz="1650" spc="5" dirty="0"/>
              <a:t>Users.</a:t>
            </a:r>
            <a:endParaRPr sz="165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/>
          </a:p>
          <a:p>
            <a:pPr marL="12700" marR="1627505" indent="-635">
              <a:lnSpc>
                <a:spcPct val="93500"/>
              </a:lnSpc>
            </a:pPr>
            <a:r>
              <a:rPr sz="1650" spc="-5" dirty="0"/>
              <a:t>TASK:</a:t>
            </a:r>
            <a:r>
              <a:rPr sz="1650" spc="105" dirty="0"/>
              <a:t> </a:t>
            </a:r>
            <a:r>
              <a:rPr sz="1300" b="1" spc="150" dirty="0">
                <a:latin typeface="Calibri"/>
                <a:cs typeface="Calibri"/>
              </a:rPr>
              <a:t>Find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70" dirty="0">
                <a:latin typeface="Calibri"/>
                <a:cs typeface="Calibri"/>
              </a:rPr>
              <a:t>the</a:t>
            </a:r>
            <a:r>
              <a:rPr sz="1300" b="1" spc="160" dirty="0">
                <a:latin typeface="Calibri"/>
                <a:cs typeface="Calibri"/>
              </a:rPr>
              <a:t> </a:t>
            </a:r>
            <a:r>
              <a:rPr sz="1300" b="1" spc="10" dirty="0">
                <a:latin typeface="Calibri"/>
                <a:cs typeface="Calibri"/>
              </a:rPr>
              <a:t>5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oldest</a:t>
            </a:r>
            <a:r>
              <a:rPr sz="1300" b="1" spc="180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users</a:t>
            </a:r>
            <a:r>
              <a:rPr sz="1300" b="1" spc="150" dirty="0">
                <a:latin typeface="Calibri"/>
                <a:cs typeface="Calibri"/>
              </a:rPr>
              <a:t> </a:t>
            </a:r>
            <a:r>
              <a:rPr sz="1300" b="1" spc="40" dirty="0">
                <a:latin typeface="Calibri"/>
                <a:cs typeface="Calibri"/>
              </a:rPr>
              <a:t>of</a:t>
            </a:r>
            <a:r>
              <a:rPr sz="1300" b="1" spc="170" dirty="0">
                <a:latin typeface="Calibri"/>
                <a:cs typeface="Calibri"/>
              </a:rPr>
              <a:t> </a:t>
            </a:r>
            <a:r>
              <a:rPr sz="1300" b="1" spc="70" dirty="0">
                <a:latin typeface="Calibri"/>
                <a:cs typeface="Calibri"/>
              </a:rPr>
              <a:t>the</a:t>
            </a:r>
            <a:r>
              <a:rPr sz="1300" b="1" spc="160" dirty="0">
                <a:latin typeface="Calibri"/>
                <a:cs typeface="Calibri"/>
              </a:rPr>
              <a:t> </a:t>
            </a:r>
            <a:r>
              <a:rPr sz="1300" b="1" spc="105" dirty="0">
                <a:latin typeface="Calibri"/>
                <a:cs typeface="Calibri"/>
              </a:rPr>
              <a:t>Instagram </a:t>
            </a:r>
            <a:r>
              <a:rPr sz="1300" b="1" spc="-280" dirty="0">
                <a:latin typeface="Calibri"/>
                <a:cs typeface="Calibri"/>
              </a:rPr>
              <a:t> </a:t>
            </a:r>
            <a:r>
              <a:rPr sz="1300" b="1" spc="80" dirty="0">
                <a:latin typeface="Calibri"/>
                <a:cs typeface="Calibri"/>
              </a:rPr>
              <a:t>from</a:t>
            </a:r>
            <a:r>
              <a:rPr sz="1300" b="1" spc="165" dirty="0">
                <a:latin typeface="Calibri"/>
                <a:cs typeface="Calibri"/>
              </a:rPr>
              <a:t> </a:t>
            </a:r>
            <a:r>
              <a:rPr sz="1300" b="1" spc="65" dirty="0">
                <a:latin typeface="Calibri"/>
                <a:cs typeface="Calibri"/>
              </a:rPr>
              <a:t>the</a:t>
            </a:r>
            <a:r>
              <a:rPr sz="1300" b="1" spc="160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database</a:t>
            </a:r>
            <a:r>
              <a:rPr sz="1300" b="1" spc="145" dirty="0">
                <a:latin typeface="Calibri"/>
                <a:cs typeface="Calibri"/>
              </a:rPr>
              <a:t> </a:t>
            </a:r>
            <a:r>
              <a:rPr sz="1300" b="1" spc="90" dirty="0">
                <a:latin typeface="Calibri"/>
                <a:cs typeface="Calibri"/>
              </a:rPr>
              <a:t>provided.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ts val="1495"/>
              </a:lnSpc>
              <a:spcBef>
                <a:spcPts val="1125"/>
              </a:spcBef>
            </a:pPr>
            <a:r>
              <a:rPr sz="1300" b="1" spc="220" dirty="0">
                <a:latin typeface="Calibri"/>
                <a:cs typeface="Calibri"/>
              </a:rPr>
              <a:t>CODE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185" dirty="0">
                <a:latin typeface="Calibri"/>
                <a:cs typeface="Calibri"/>
              </a:rPr>
              <a:t>USED</a:t>
            </a:r>
            <a:r>
              <a:rPr sz="1300" b="1" spc="170" dirty="0">
                <a:latin typeface="Calibri"/>
                <a:cs typeface="Calibri"/>
              </a:rPr>
              <a:t> </a:t>
            </a:r>
            <a:r>
              <a:rPr sz="1300" b="1" spc="-65" dirty="0">
                <a:latin typeface="Calibri"/>
                <a:cs typeface="Calibri"/>
              </a:rPr>
              <a:t>: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80" dirty="0">
                <a:latin typeface="Calibri"/>
                <a:cs typeface="Calibri"/>
              </a:rPr>
              <a:t>select</a:t>
            </a:r>
            <a:r>
              <a:rPr sz="1300" b="1" spc="160" dirty="0">
                <a:latin typeface="Calibri"/>
                <a:cs typeface="Calibri"/>
              </a:rPr>
              <a:t> </a:t>
            </a:r>
            <a:r>
              <a:rPr sz="1300" b="1" spc="70" dirty="0">
                <a:latin typeface="Calibri"/>
                <a:cs typeface="Calibri"/>
              </a:rPr>
              <a:t>username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-30" dirty="0">
                <a:latin typeface="Calibri"/>
                <a:cs typeface="Calibri"/>
              </a:rPr>
              <a:t>,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created_at</a:t>
            </a:r>
            <a:endParaRPr sz="1300">
              <a:latin typeface="Calibri"/>
              <a:cs typeface="Calibri"/>
            </a:endParaRPr>
          </a:p>
          <a:p>
            <a:pPr marL="1223645">
              <a:lnSpc>
                <a:spcPts val="1430"/>
              </a:lnSpc>
            </a:pPr>
            <a:r>
              <a:rPr sz="1300" b="1" spc="80" dirty="0">
                <a:latin typeface="Calibri"/>
                <a:cs typeface="Calibri"/>
              </a:rPr>
              <a:t>from</a:t>
            </a:r>
            <a:r>
              <a:rPr sz="1300" b="1" spc="12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  <a:p>
            <a:pPr marL="1223645" marR="2351405">
              <a:lnSpc>
                <a:spcPts val="1430"/>
              </a:lnSpc>
              <a:spcBef>
                <a:spcPts val="90"/>
              </a:spcBef>
              <a:tabLst>
                <a:tab pos="2959100" algn="l"/>
              </a:tabLst>
            </a:pPr>
            <a:r>
              <a:rPr sz="1300" b="1" spc="65" dirty="0">
                <a:latin typeface="Calibri"/>
                <a:cs typeface="Calibri"/>
              </a:rPr>
              <a:t>o</a:t>
            </a:r>
            <a:r>
              <a:rPr sz="1300" b="1" spc="140" dirty="0">
                <a:latin typeface="Calibri"/>
                <a:cs typeface="Calibri"/>
              </a:rPr>
              <a:t>r</a:t>
            </a:r>
            <a:r>
              <a:rPr sz="1300" b="1" spc="145" dirty="0">
                <a:latin typeface="Calibri"/>
                <a:cs typeface="Calibri"/>
              </a:rPr>
              <a:t>d</a:t>
            </a:r>
            <a:r>
              <a:rPr sz="1300" b="1" spc="30" dirty="0">
                <a:latin typeface="Calibri"/>
                <a:cs typeface="Calibri"/>
              </a:rPr>
              <a:t>e</a:t>
            </a:r>
            <a:r>
              <a:rPr sz="1300" b="1" spc="50" dirty="0">
                <a:latin typeface="Calibri"/>
                <a:cs typeface="Calibri"/>
              </a:rPr>
              <a:t>r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-114" dirty="0">
                <a:latin typeface="Calibri"/>
                <a:cs typeface="Calibri"/>
              </a:rPr>
              <a:t> </a:t>
            </a:r>
            <a:r>
              <a:rPr sz="1300" b="1" spc="100" dirty="0">
                <a:latin typeface="Calibri"/>
                <a:cs typeface="Calibri"/>
              </a:rPr>
              <a:t>b</a:t>
            </a:r>
            <a:r>
              <a:rPr sz="1300" b="1" spc="45" dirty="0">
                <a:latin typeface="Calibri"/>
                <a:cs typeface="Calibri"/>
              </a:rPr>
              <a:t>y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-130" dirty="0">
                <a:latin typeface="Calibri"/>
                <a:cs typeface="Calibri"/>
              </a:rPr>
              <a:t> </a:t>
            </a:r>
            <a:r>
              <a:rPr sz="1300" b="1" spc="140" dirty="0">
                <a:latin typeface="Calibri"/>
                <a:cs typeface="Calibri"/>
              </a:rPr>
              <a:t>c</a:t>
            </a:r>
            <a:r>
              <a:rPr sz="1300" b="1" spc="130" dirty="0">
                <a:latin typeface="Calibri"/>
                <a:cs typeface="Calibri"/>
              </a:rPr>
              <a:t>r</a:t>
            </a:r>
            <a:r>
              <a:rPr sz="1300" b="1" spc="30" dirty="0">
                <a:latin typeface="Calibri"/>
                <a:cs typeface="Calibri"/>
              </a:rPr>
              <a:t>e</a:t>
            </a:r>
            <a:r>
              <a:rPr sz="1300" b="1" spc="55" dirty="0">
                <a:latin typeface="Calibri"/>
                <a:cs typeface="Calibri"/>
              </a:rPr>
              <a:t>a</a:t>
            </a:r>
            <a:r>
              <a:rPr sz="1300" b="1" spc="125" dirty="0">
                <a:latin typeface="Calibri"/>
                <a:cs typeface="Calibri"/>
              </a:rPr>
              <a:t>t</a:t>
            </a:r>
            <a:r>
              <a:rPr sz="1300" b="1" spc="30" dirty="0">
                <a:latin typeface="Calibri"/>
                <a:cs typeface="Calibri"/>
              </a:rPr>
              <a:t>e</a:t>
            </a:r>
            <a:r>
              <a:rPr sz="1300" b="1" spc="155" dirty="0">
                <a:latin typeface="Calibri"/>
                <a:cs typeface="Calibri"/>
              </a:rPr>
              <a:t>d</a:t>
            </a:r>
            <a:r>
              <a:rPr sz="1300" b="1" spc="-30" dirty="0">
                <a:latin typeface="Calibri"/>
                <a:cs typeface="Calibri"/>
              </a:rPr>
              <a:t>_</a:t>
            </a:r>
            <a:r>
              <a:rPr sz="1300" b="1" spc="55" dirty="0">
                <a:latin typeface="Calibri"/>
                <a:cs typeface="Calibri"/>
              </a:rPr>
              <a:t>a</a:t>
            </a:r>
            <a:r>
              <a:rPr sz="1300" b="1" spc="50" dirty="0">
                <a:latin typeface="Calibri"/>
                <a:cs typeface="Calibri"/>
              </a:rPr>
              <a:t>t</a:t>
            </a:r>
            <a:r>
              <a:rPr sz="1300" b="1" dirty="0">
                <a:latin typeface="Calibri"/>
                <a:cs typeface="Calibri"/>
              </a:rPr>
              <a:t>	</a:t>
            </a:r>
            <a:r>
              <a:rPr sz="1300" b="1" spc="40" dirty="0">
                <a:latin typeface="Calibri"/>
                <a:cs typeface="Calibri"/>
              </a:rPr>
              <a:t>a</a:t>
            </a:r>
            <a:r>
              <a:rPr sz="1300" b="1" spc="110" dirty="0">
                <a:latin typeface="Calibri"/>
                <a:cs typeface="Calibri"/>
              </a:rPr>
              <a:t>s</a:t>
            </a:r>
            <a:r>
              <a:rPr sz="1300" b="1" spc="40" dirty="0">
                <a:latin typeface="Calibri"/>
                <a:cs typeface="Calibri"/>
              </a:rPr>
              <a:t>c  </a:t>
            </a:r>
            <a:r>
              <a:rPr sz="1300" b="1" spc="110" dirty="0">
                <a:latin typeface="Calibri"/>
                <a:cs typeface="Calibri"/>
              </a:rPr>
              <a:t>limit</a:t>
            </a:r>
            <a:r>
              <a:rPr sz="1300" b="1" spc="175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5;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547" y="2837688"/>
            <a:ext cx="3525011" cy="27508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65" dirty="0"/>
              <a:t>M</a:t>
            </a:r>
            <a:r>
              <a:rPr spc="-180" dirty="0"/>
              <a:t>a</a:t>
            </a:r>
            <a:r>
              <a:rPr spc="-114" dirty="0"/>
              <a:t>r</a:t>
            </a:r>
            <a:r>
              <a:rPr spc="20" dirty="0"/>
              <a:t>k</a:t>
            </a:r>
            <a:r>
              <a:rPr spc="-180" dirty="0"/>
              <a:t>e</a:t>
            </a:r>
            <a:r>
              <a:rPr spc="50" dirty="0"/>
              <a:t>t</a:t>
            </a:r>
            <a:r>
              <a:rPr spc="-65" dirty="0"/>
              <a:t>i</a:t>
            </a:r>
            <a:r>
              <a:rPr spc="-170" dirty="0"/>
              <a:t>n</a:t>
            </a:r>
            <a:r>
              <a:rPr spc="-95" dirty="0"/>
              <a:t>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Answer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50"/>
          </a:p>
          <a:p>
            <a:pPr marL="12700" marR="1749425">
              <a:lnSpc>
                <a:spcPts val="1789"/>
              </a:lnSpc>
            </a:pPr>
            <a:r>
              <a:rPr sz="1650" spc="5" dirty="0"/>
              <a:t>Query</a:t>
            </a:r>
            <a:r>
              <a:rPr sz="1650" spc="110" dirty="0"/>
              <a:t> </a:t>
            </a:r>
            <a:r>
              <a:rPr sz="1650" spc="-90" dirty="0"/>
              <a:t>2:</a:t>
            </a:r>
            <a:r>
              <a:rPr sz="1650" spc="85" dirty="0"/>
              <a:t> </a:t>
            </a:r>
            <a:r>
              <a:rPr sz="1650" spc="-15" dirty="0"/>
              <a:t>Remind</a:t>
            </a:r>
            <a:r>
              <a:rPr sz="1650" spc="75" dirty="0"/>
              <a:t> </a:t>
            </a:r>
            <a:r>
              <a:rPr sz="1650" spc="10" dirty="0"/>
              <a:t>Inactive</a:t>
            </a:r>
            <a:r>
              <a:rPr sz="1650" spc="95" dirty="0"/>
              <a:t> </a:t>
            </a:r>
            <a:r>
              <a:rPr sz="1650" spc="5" dirty="0"/>
              <a:t>Users</a:t>
            </a:r>
            <a:r>
              <a:rPr sz="1650" spc="100" dirty="0"/>
              <a:t> </a:t>
            </a:r>
            <a:r>
              <a:rPr sz="1650" spc="5" dirty="0"/>
              <a:t>to</a:t>
            </a:r>
            <a:r>
              <a:rPr sz="1650" spc="125" dirty="0"/>
              <a:t> </a:t>
            </a:r>
            <a:r>
              <a:rPr sz="1650" spc="15" dirty="0"/>
              <a:t>Start </a:t>
            </a:r>
            <a:r>
              <a:rPr sz="1650" spc="-385" dirty="0"/>
              <a:t> </a:t>
            </a:r>
            <a:r>
              <a:rPr sz="1650" spc="10" dirty="0"/>
              <a:t>Posting.</a:t>
            </a:r>
            <a:endParaRPr sz="1650"/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/>
          </a:p>
          <a:p>
            <a:pPr marL="12700" marR="2012314">
              <a:lnSpc>
                <a:spcPts val="1780"/>
              </a:lnSpc>
            </a:pPr>
            <a:r>
              <a:rPr sz="1650" spc="-5" dirty="0"/>
              <a:t>TASK:</a:t>
            </a:r>
            <a:r>
              <a:rPr sz="1650" spc="100" dirty="0"/>
              <a:t> </a:t>
            </a:r>
            <a:r>
              <a:rPr sz="1650" spc="-5" dirty="0"/>
              <a:t>Find</a:t>
            </a:r>
            <a:r>
              <a:rPr sz="1650" spc="105" dirty="0"/>
              <a:t> </a:t>
            </a:r>
            <a:r>
              <a:rPr sz="1650" spc="-5" dirty="0"/>
              <a:t>the</a:t>
            </a:r>
            <a:r>
              <a:rPr sz="1650" spc="110" dirty="0"/>
              <a:t> </a:t>
            </a:r>
            <a:r>
              <a:rPr sz="1650" spc="-5" dirty="0"/>
              <a:t>users</a:t>
            </a:r>
            <a:r>
              <a:rPr sz="1650" spc="105" dirty="0"/>
              <a:t> </a:t>
            </a:r>
            <a:r>
              <a:rPr sz="1650" spc="15" dirty="0"/>
              <a:t>who</a:t>
            </a:r>
            <a:r>
              <a:rPr sz="1650" spc="120" dirty="0"/>
              <a:t> </a:t>
            </a:r>
            <a:r>
              <a:rPr sz="1650" spc="-25" dirty="0"/>
              <a:t>have</a:t>
            </a:r>
            <a:r>
              <a:rPr sz="1650" spc="95" dirty="0"/>
              <a:t> </a:t>
            </a:r>
            <a:r>
              <a:rPr sz="1650" spc="-20" dirty="0"/>
              <a:t>never </a:t>
            </a:r>
            <a:r>
              <a:rPr sz="1650" spc="-380" dirty="0"/>
              <a:t> </a:t>
            </a:r>
            <a:r>
              <a:rPr sz="1650" spc="15" dirty="0"/>
              <a:t>posted</a:t>
            </a:r>
            <a:r>
              <a:rPr sz="1650" spc="85" dirty="0"/>
              <a:t> </a:t>
            </a:r>
            <a:r>
              <a:rPr sz="1650" spc="-105" dirty="0"/>
              <a:t>a</a:t>
            </a:r>
            <a:r>
              <a:rPr sz="1650" spc="105" dirty="0"/>
              <a:t> </a:t>
            </a:r>
            <a:r>
              <a:rPr sz="1650" spc="5" dirty="0"/>
              <a:t>single</a:t>
            </a:r>
            <a:r>
              <a:rPr sz="1650" spc="95" dirty="0"/>
              <a:t> </a:t>
            </a:r>
            <a:r>
              <a:rPr sz="1650" spc="10" dirty="0"/>
              <a:t>photo</a:t>
            </a:r>
            <a:r>
              <a:rPr sz="1650" spc="105" dirty="0"/>
              <a:t> </a:t>
            </a:r>
            <a:r>
              <a:rPr sz="1650" spc="-45" dirty="0"/>
              <a:t>on</a:t>
            </a:r>
            <a:r>
              <a:rPr sz="1650" spc="105" dirty="0"/>
              <a:t> </a:t>
            </a:r>
            <a:r>
              <a:rPr sz="1650" spc="-10" dirty="0"/>
              <a:t>Instagram.</a:t>
            </a:r>
            <a:endParaRPr sz="165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12700">
              <a:lnSpc>
                <a:spcPts val="1495"/>
              </a:lnSpc>
            </a:pPr>
            <a:r>
              <a:rPr sz="1300" b="1" spc="220" dirty="0">
                <a:latin typeface="Calibri"/>
                <a:cs typeface="Calibri"/>
              </a:rPr>
              <a:t>CODE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185" dirty="0">
                <a:latin typeface="Calibri"/>
                <a:cs typeface="Calibri"/>
              </a:rPr>
              <a:t>USED</a:t>
            </a:r>
            <a:r>
              <a:rPr sz="1300" b="1" spc="170" dirty="0">
                <a:latin typeface="Calibri"/>
                <a:cs typeface="Calibri"/>
              </a:rPr>
              <a:t> </a:t>
            </a:r>
            <a:r>
              <a:rPr sz="1300" b="1" spc="-65" dirty="0">
                <a:latin typeface="Calibri"/>
                <a:cs typeface="Calibri"/>
              </a:rPr>
              <a:t>: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80" dirty="0">
                <a:latin typeface="Calibri"/>
                <a:cs typeface="Calibri"/>
              </a:rPr>
              <a:t>select</a:t>
            </a:r>
            <a:r>
              <a:rPr sz="1300" b="1" spc="160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users.id,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70" dirty="0">
                <a:latin typeface="Calibri"/>
                <a:cs typeface="Calibri"/>
              </a:rPr>
              <a:t>username</a:t>
            </a:r>
            <a:endParaRPr sz="1300">
              <a:latin typeface="Calibri"/>
              <a:cs typeface="Calibri"/>
            </a:endParaRPr>
          </a:p>
          <a:p>
            <a:pPr marL="1175385" marR="2159000">
              <a:lnSpc>
                <a:spcPts val="1430"/>
              </a:lnSpc>
              <a:spcBef>
                <a:spcPts val="90"/>
              </a:spcBef>
            </a:pPr>
            <a:r>
              <a:rPr sz="1300" b="1" spc="80" dirty="0">
                <a:latin typeface="Calibri"/>
                <a:cs typeface="Calibri"/>
              </a:rPr>
              <a:t>from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users</a:t>
            </a:r>
            <a:r>
              <a:rPr sz="1300" b="1" spc="160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left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80" dirty="0">
                <a:latin typeface="Calibri"/>
                <a:cs typeface="Calibri"/>
              </a:rPr>
              <a:t>join</a:t>
            </a:r>
            <a:r>
              <a:rPr sz="1300" b="1" spc="165" dirty="0">
                <a:latin typeface="Calibri"/>
                <a:cs typeface="Calibri"/>
              </a:rPr>
              <a:t> </a:t>
            </a:r>
            <a:r>
              <a:rPr sz="1300" b="1" spc="90" dirty="0">
                <a:latin typeface="Calibri"/>
                <a:cs typeface="Calibri"/>
              </a:rPr>
              <a:t>photos </a:t>
            </a:r>
            <a:r>
              <a:rPr sz="1300" b="1" spc="95" dirty="0">
                <a:latin typeface="Calibri"/>
                <a:cs typeface="Calibri"/>
              </a:rPr>
              <a:t> </a:t>
            </a:r>
            <a:r>
              <a:rPr sz="1300" b="1" spc="50" dirty="0">
                <a:latin typeface="Calibri"/>
                <a:cs typeface="Calibri"/>
              </a:rPr>
              <a:t>on</a:t>
            </a:r>
            <a:r>
              <a:rPr sz="1300" b="1" spc="145" dirty="0">
                <a:latin typeface="Calibri"/>
                <a:cs typeface="Calibri"/>
              </a:rPr>
              <a:t> </a:t>
            </a:r>
            <a:r>
              <a:rPr sz="1300" b="1" spc="90" dirty="0">
                <a:latin typeface="Calibri"/>
                <a:cs typeface="Calibri"/>
              </a:rPr>
              <a:t>users.id=</a:t>
            </a:r>
            <a:r>
              <a:rPr sz="1300" b="1" spc="135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photos.user_id </a:t>
            </a:r>
            <a:r>
              <a:rPr sz="1300" b="1" spc="-280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where</a:t>
            </a:r>
            <a:r>
              <a:rPr sz="1300" b="1" spc="150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image_url</a:t>
            </a:r>
            <a:r>
              <a:rPr sz="1300" b="1" spc="155" dirty="0">
                <a:latin typeface="Calibri"/>
                <a:cs typeface="Calibri"/>
              </a:rPr>
              <a:t> </a:t>
            </a:r>
            <a:r>
              <a:rPr sz="1300" b="1" spc="80" dirty="0">
                <a:latin typeface="Calibri"/>
                <a:cs typeface="Calibri"/>
              </a:rPr>
              <a:t>is</a:t>
            </a:r>
            <a:r>
              <a:rPr sz="1300" b="1" spc="165" dirty="0">
                <a:latin typeface="Calibri"/>
                <a:cs typeface="Calibri"/>
              </a:rPr>
              <a:t> </a:t>
            </a:r>
            <a:r>
              <a:rPr sz="1300" b="1" spc="90" dirty="0">
                <a:latin typeface="Calibri"/>
                <a:cs typeface="Calibri"/>
              </a:rPr>
              <a:t>null;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65" dirty="0"/>
              <a:t>M</a:t>
            </a:r>
            <a:r>
              <a:rPr spc="-180" dirty="0"/>
              <a:t>a</a:t>
            </a:r>
            <a:r>
              <a:rPr spc="-114" dirty="0"/>
              <a:t>r</a:t>
            </a:r>
            <a:r>
              <a:rPr spc="20" dirty="0"/>
              <a:t>k</a:t>
            </a:r>
            <a:r>
              <a:rPr spc="-180" dirty="0"/>
              <a:t>e</a:t>
            </a:r>
            <a:r>
              <a:rPr spc="50" dirty="0"/>
              <a:t>t</a:t>
            </a:r>
            <a:r>
              <a:rPr spc="-65" dirty="0"/>
              <a:t>i</a:t>
            </a:r>
            <a:r>
              <a:rPr spc="-170" dirty="0"/>
              <a:t>n</a:t>
            </a:r>
            <a:r>
              <a:rPr spc="-95" dirty="0"/>
              <a:t>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547" y="2667000"/>
            <a:ext cx="3570732" cy="3371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196" y="2959094"/>
            <a:ext cx="5569585" cy="2455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Query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14" dirty="0">
                <a:solidFill>
                  <a:srgbClr val="FFFFFF"/>
                </a:solidFill>
                <a:latin typeface="Georgia"/>
                <a:cs typeface="Georgia"/>
              </a:rPr>
              <a:t>3:</a:t>
            </a:r>
            <a:r>
              <a:rPr sz="16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Declaring</a:t>
            </a:r>
            <a:r>
              <a:rPr sz="16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Georgia"/>
                <a:cs typeface="Georgia"/>
              </a:rPr>
              <a:t>Contest</a:t>
            </a:r>
            <a:r>
              <a:rPr sz="16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Georgia"/>
                <a:cs typeface="Georgia"/>
              </a:rPr>
              <a:t>Winner.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Georgia"/>
              <a:cs typeface="Georgia"/>
            </a:endParaRPr>
          </a:p>
          <a:p>
            <a:pPr marL="67310" marR="1686560" indent="-55244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TASK: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Identify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Georgia"/>
                <a:cs typeface="Georgia"/>
              </a:rPr>
              <a:t>winner</a:t>
            </a:r>
            <a:r>
              <a:rPr sz="165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30" dirty="0">
                <a:solidFill>
                  <a:srgbClr val="FFFFFF"/>
                </a:solidFill>
                <a:latin typeface="Georgia"/>
                <a:cs typeface="Georgia"/>
              </a:rPr>
              <a:t>contest </a:t>
            </a:r>
            <a:r>
              <a:rPr sz="1650" spc="-3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provide</a:t>
            </a:r>
            <a:r>
              <a:rPr sz="165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their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Georgia"/>
                <a:cs typeface="Georgia"/>
              </a:rPr>
              <a:t>details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650" spc="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Georgia"/>
                <a:cs typeface="Georgia"/>
              </a:rPr>
              <a:t>team.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Georgia"/>
              <a:cs typeface="Georgia"/>
            </a:endParaRPr>
          </a:p>
          <a:p>
            <a:pPr marL="1179830" marR="5080" indent="-1167765">
              <a:lnSpc>
                <a:spcPts val="1300"/>
              </a:lnSpc>
            </a:pPr>
            <a:r>
              <a:rPr sz="1300" b="1" spc="2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18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300" b="1" spc="-6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150" b="1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Calibri"/>
                <a:cs typeface="Calibri"/>
              </a:rPr>
              <a:t>username,</a:t>
            </a:r>
            <a:r>
              <a:rPr sz="1150" b="1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5" dirty="0">
                <a:solidFill>
                  <a:srgbClr val="FFFFFF"/>
                </a:solidFill>
                <a:latin typeface="Calibri"/>
                <a:cs typeface="Calibri"/>
              </a:rPr>
              <a:t>p.id,</a:t>
            </a:r>
            <a:r>
              <a:rPr sz="115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65" dirty="0">
                <a:solidFill>
                  <a:srgbClr val="FFFFFF"/>
                </a:solidFill>
                <a:latin typeface="Calibri"/>
                <a:cs typeface="Calibri"/>
              </a:rPr>
              <a:t>p.image_url,</a:t>
            </a:r>
            <a:r>
              <a:rPr sz="115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110" dirty="0">
                <a:solidFill>
                  <a:srgbClr val="FFFFFF"/>
                </a:solidFill>
                <a:latin typeface="Calibri"/>
                <a:cs typeface="Calibri"/>
              </a:rPr>
              <a:t>count(*)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2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15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5" dirty="0">
                <a:solidFill>
                  <a:srgbClr val="FFFFFF"/>
                </a:solidFill>
                <a:latin typeface="Calibri"/>
                <a:cs typeface="Calibri"/>
              </a:rPr>
              <a:t>total_count </a:t>
            </a:r>
            <a:r>
              <a:rPr sz="115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5" dirty="0">
                <a:solidFill>
                  <a:srgbClr val="FFFFFF"/>
                </a:solidFill>
                <a:latin typeface="Calibri"/>
                <a:cs typeface="Calibri"/>
              </a:rPr>
              <a:t>photos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2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15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Calibri"/>
                <a:cs typeface="Calibri"/>
              </a:rPr>
              <a:t>inner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65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15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90" dirty="0">
                <a:solidFill>
                  <a:srgbClr val="FFFFFF"/>
                </a:solidFill>
                <a:latin typeface="Calibri"/>
                <a:cs typeface="Calibri"/>
              </a:rPr>
              <a:t>likes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4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150">
              <a:latin typeface="Calibri"/>
              <a:cs typeface="Calibri"/>
            </a:endParaRPr>
          </a:p>
          <a:p>
            <a:pPr marL="1179830">
              <a:lnSpc>
                <a:spcPts val="1150"/>
              </a:lnSpc>
            </a:pPr>
            <a:r>
              <a:rPr sz="1150" b="1" spc="4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5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85" dirty="0">
                <a:solidFill>
                  <a:srgbClr val="FFFFFF"/>
                </a:solidFill>
                <a:latin typeface="Calibri"/>
                <a:cs typeface="Calibri"/>
              </a:rPr>
              <a:t>l.photo_id=p.id</a:t>
            </a:r>
            <a:endParaRPr sz="1150">
              <a:latin typeface="Calibri"/>
              <a:cs typeface="Calibri"/>
            </a:endParaRPr>
          </a:p>
          <a:p>
            <a:pPr marL="1179830" marR="1603375">
              <a:lnSpc>
                <a:spcPts val="1240"/>
              </a:lnSpc>
              <a:spcBef>
                <a:spcPts val="90"/>
              </a:spcBef>
            </a:pPr>
            <a:r>
              <a:rPr sz="1150" b="1" spc="80" dirty="0">
                <a:solidFill>
                  <a:srgbClr val="FFFFFF"/>
                </a:solidFill>
                <a:latin typeface="Calibri"/>
                <a:cs typeface="Calibri"/>
              </a:rPr>
              <a:t>inner</a:t>
            </a:r>
            <a:r>
              <a:rPr sz="11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150"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2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15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5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4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5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Calibri"/>
                <a:cs typeface="Calibri"/>
              </a:rPr>
              <a:t>p.user_id=u.id </a:t>
            </a:r>
            <a:r>
              <a:rPr sz="115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15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5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Calibri"/>
                <a:cs typeface="Calibri"/>
              </a:rPr>
              <a:t>p.id</a:t>
            </a:r>
            <a:endParaRPr sz="1150">
              <a:latin typeface="Calibri"/>
              <a:cs typeface="Calibri"/>
            </a:endParaRPr>
          </a:p>
          <a:p>
            <a:pPr marL="1179830">
              <a:lnSpc>
                <a:spcPts val="1160"/>
              </a:lnSpc>
            </a:pPr>
            <a:r>
              <a:rPr sz="1150" b="1" spc="75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11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6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5" dirty="0">
                <a:solidFill>
                  <a:srgbClr val="FFFFFF"/>
                </a:solidFill>
                <a:latin typeface="Calibri"/>
                <a:cs typeface="Calibri"/>
              </a:rPr>
              <a:t>total_count</a:t>
            </a:r>
            <a:r>
              <a:rPr sz="115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75" dirty="0">
                <a:solidFill>
                  <a:srgbClr val="FFFFFF"/>
                </a:solidFill>
                <a:latin typeface="Calibri"/>
                <a:cs typeface="Calibri"/>
              </a:rPr>
              <a:t>desc</a:t>
            </a:r>
            <a:endParaRPr sz="1150">
              <a:latin typeface="Calibri"/>
              <a:cs typeface="Calibri"/>
            </a:endParaRPr>
          </a:p>
          <a:p>
            <a:pPr marL="1179830">
              <a:lnSpc>
                <a:spcPts val="1315"/>
              </a:lnSpc>
            </a:pPr>
            <a:r>
              <a:rPr sz="1150" b="1" spc="10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sz="1150" b="1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-70" dirty="0">
                <a:solidFill>
                  <a:srgbClr val="FFFFFF"/>
                </a:solidFill>
                <a:latin typeface="Calibri"/>
                <a:cs typeface="Calibri"/>
              </a:rPr>
              <a:t>1;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79683" y="2134543"/>
            <a:ext cx="99758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FFFFFF"/>
                </a:solidFill>
                <a:latin typeface="Georgia"/>
                <a:cs typeface="Georgia"/>
              </a:rPr>
              <a:t>Answer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240" y="1738468"/>
            <a:ext cx="305498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65" dirty="0"/>
              <a:t>M</a:t>
            </a:r>
            <a:r>
              <a:rPr spc="-180" dirty="0"/>
              <a:t>a</a:t>
            </a:r>
            <a:r>
              <a:rPr spc="-114" dirty="0"/>
              <a:t>r</a:t>
            </a:r>
            <a:r>
              <a:rPr spc="20" dirty="0"/>
              <a:t>k</a:t>
            </a:r>
            <a:r>
              <a:rPr spc="-180" dirty="0"/>
              <a:t>e</a:t>
            </a:r>
            <a:r>
              <a:rPr spc="50" dirty="0"/>
              <a:t>t</a:t>
            </a:r>
            <a:r>
              <a:rPr spc="-65" dirty="0"/>
              <a:t>i</a:t>
            </a:r>
            <a:r>
              <a:rPr spc="-170" dirty="0"/>
              <a:t>n</a:t>
            </a:r>
            <a:r>
              <a:rPr spc="-95" dirty="0"/>
              <a:t>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7064" y="2982468"/>
            <a:ext cx="3453383" cy="2257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74336"/>
            <a:ext cx="3421380" cy="17419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196" y="2981995"/>
            <a:ext cx="5579745" cy="2409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Query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Georgia"/>
                <a:cs typeface="Georgia"/>
              </a:rPr>
              <a:t>4:</a:t>
            </a:r>
            <a:r>
              <a:rPr sz="16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Hashtag</a:t>
            </a:r>
            <a:r>
              <a:rPr sz="1650" spc="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Researching.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Georgia"/>
              <a:cs typeface="Georgia"/>
            </a:endParaRPr>
          </a:p>
          <a:p>
            <a:pPr marL="12700" marR="29209">
              <a:lnSpc>
                <a:spcPts val="1789"/>
              </a:lnSpc>
            </a:pPr>
            <a:r>
              <a:rPr sz="1650" spc="-5" dirty="0">
                <a:solidFill>
                  <a:srgbClr val="FFFFFF"/>
                </a:solidFill>
                <a:latin typeface="Georgia"/>
                <a:cs typeface="Georgia"/>
              </a:rPr>
              <a:t>TASK:</a:t>
            </a:r>
            <a:r>
              <a:rPr sz="1650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Georgia"/>
                <a:cs typeface="Georgia"/>
              </a:rPr>
              <a:t>Identify</a:t>
            </a:r>
            <a:r>
              <a:rPr sz="165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650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Georgia"/>
                <a:cs typeface="Georgia"/>
              </a:rPr>
              <a:t>suggest</a:t>
            </a:r>
            <a:r>
              <a:rPr sz="165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650" spc="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Georgia"/>
                <a:cs typeface="Georgia"/>
              </a:rPr>
              <a:t>top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75" dirty="0">
                <a:solidFill>
                  <a:srgbClr val="FFFFFF"/>
                </a:solidFill>
                <a:latin typeface="Georgia"/>
                <a:cs typeface="Georgia"/>
              </a:rPr>
              <a:t>5</a:t>
            </a:r>
            <a:r>
              <a:rPr sz="1650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most</a:t>
            </a:r>
            <a:r>
              <a:rPr sz="165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Georgia"/>
                <a:cs typeface="Georgia"/>
              </a:rPr>
              <a:t>commonly</a:t>
            </a:r>
            <a:r>
              <a:rPr sz="1650" spc="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Georgia"/>
                <a:cs typeface="Georgia"/>
              </a:rPr>
              <a:t>used </a:t>
            </a:r>
            <a:r>
              <a:rPr sz="1650" spc="-3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Georgia"/>
                <a:cs typeface="Georgia"/>
              </a:rPr>
              <a:t>hashtags</a:t>
            </a:r>
            <a:r>
              <a:rPr sz="1650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spc="-4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650" spc="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650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650" dirty="0">
                <a:solidFill>
                  <a:srgbClr val="FFFFFF"/>
                </a:solidFill>
                <a:latin typeface="Georgia"/>
                <a:cs typeface="Georgia"/>
              </a:rPr>
              <a:t>platform.</a:t>
            </a:r>
            <a:endParaRPr sz="16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Georgia"/>
              <a:cs typeface="Georgia"/>
            </a:endParaRPr>
          </a:p>
          <a:p>
            <a:pPr marL="1175385" marR="5080" indent="-1163320">
              <a:lnSpc>
                <a:spcPts val="1430"/>
              </a:lnSpc>
            </a:pPr>
            <a:r>
              <a:rPr sz="1300" b="1" spc="22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1300" b="1" spc="18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300" b="1" spc="-6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select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t.id,t.tag_name,count(tag_name)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total_count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inner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3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0" dirty="0">
                <a:solidFill>
                  <a:srgbClr val="FFFFFF"/>
                </a:solidFill>
                <a:latin typeface="Calibri"/>
                <a:cs typeface="Calibri"/>
              </a:rPr>
              <a:t>photo_tags</a:t>
            </a:r>
            <a:r>
              <a:rPr sz="13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pt</a:t>
            </a:r>
            <a:endParaRPr sz="1300">
              <a:latin typeface="Calibri"/>
              <a:cs typeface="Calibri"/>
            </a:endParaRPr>
          </a:p>
          <a:p>
            <a:pPr marL="1175385" marR="3037205">
              <a:lnSpc>
                <a:spcPts val="1420"/>
              </a:lnSpc>
              <a:spcBef>
                <a:spcPts val="5"/>
              </a:spcBef>
            </a:pPr>
            <a:r>
              <a:rPr sz="1300" b="1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300" b="1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t.id=pt.tag_id </a:t>
            </a:r>
            <a:r>
              <a:rPr sz="1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3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Calibri"/>
                <a:cs typeface="Calibri"/>
              </a:rPr>
              <a:t>t.id</a:t>
            </a:r>
            <a:endParaRPr sz="1300">
              <a:latin typeface="Calibri"/>
              <a:cs typeface="Calibri"/>
            </a:endParaRPr>
          </a:p>
          <a:p>
            <a:pPr marL="1175385">
              <a:lnSpc>
                <a:spcPts val="1335"/>
              </a:lnSpc>
            </a:pP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total_count</a:t>
            </a:r>
            <a:r>
              <a:rPr sz="13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85" dirty="0">
                <a:solidFill>
                  <a:srgbClr val="FFFFFF"/>
                </a:solidFill>
                <a:latin typeface="Calibri"/>
                <a:cs typeface="Calibri"/>
              </a:rPr>
              <a:t>desc</a:t>
            </a:r>
            <a:endParaRPr sz="1300">
              <a:latin typeface="Calibri"/>
              <a:cs typeface="Calibri"/>
            </a:endParaRPr>
          </a:p>
          <a:p>
            <a:pPr marL="1175385">
              <a:lnSpc>
                <a:spcPts val="1495"/>
              </a:lnSpc>
            </a:pPr>
            <a:r>
              <a:rPr sz="1300" b="1" spc="11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sz="13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25" dirty="0">
                <a:solidFill>
                  <a:srgbClr val="FFFFFF"/>
                </a:solidFill>
                <a:latin typeface="Calibri"/>
                <a:cs typeface="Calibri"/>
              </a:rPr>
              <a:t>5;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8018" y="2134543"/>
            <a:ext cx="99758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FFFFFF"/>
                </a:solidFill>
                <a:latin typeface="Georgia"/>
                <a:cs typeface="Georgia"/>
              </a:rPr>
              <a:t>Answer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240" y="1738468"/>
            <a:ext cx="305498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75" dirty="0"/>
              <a:t>I</a:t>
            </a:r>
            <a:r>
              <a:rPr spc="-170" dirty="0"/>
              <a:t>n</a:t>
            </a:r>
            <a:r>
              <a:rPr spc="-120" dirty="0"/>
              <a:t>s</a:t>
            </a:r>
            <a:r>
              <a:rPr spc="-65" dirty="0"/>
              <a:t>i</a:t>
            </a:r>
            <a:r>
              <a:rPr spc="-80" dirty="0"/>
              <a:t>g</a:t>
            </a:r>
            <a:r>
              <a:rPr spc="-145" dirty="0"/>
              <a:t>h</a:t>
            </a:r>
            <a:r>
              <a:rPr spc="20" dirty="0"/>
              <a:t>t</a:t>
            </a:r>
            <a:r>
              <a:rPr spc="-90" dirty="0"/>
              <a:t>s</a:t>
            </a:r>
            <a:r>
              <a:rPr spc="-290" dirty="0"/>
              <a:t>:</a:t>
            </a:r>
            <a:r>
              <a:rPr spc="-70" dirty="0"/>
              <a:t> </a:t>
            </a:r>
            <a:r>
              <a:rPr spc="-65" dirty="0"/>
              <a:t>M</a:t>
            </a:r>
            <a:r>
              <a:rPr spc="-180" dirty="0"/>
              <a:t>a</a:t>
            </a:r>
            <a:r>
              <a:rPr spc="-114" dirty="0"/>
              <a:t>r</a:t>
            </a:r>
            <a:r>
              <a:rPr spc="20" dirty="0"/>
              <a:t>k</a:t>
            </a:r>
            <a:r>
              <a:rPr spc="-180" dirty="0"/>
              <a:t>e</a:t>
            </a:r>
            <a:r>
              <a:rPr spc="50" dirty="0"/>
              <a:t>t</a:t>
            </a:r>
            <a:r>
              <a:rPr spc="-65" dirty="0"/>
              <a:t>i</a:t>
            </a:r>
            <a:r>
              <a:rPr spc="-170" dirty="0"/>
              <a:t>n</a:t>
            </a:r>
            <a:r>
              <a:rPr spc="-95" dirty="0"/>
              <a:t>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0592" y="2837688"/>
            <a:ext cx="3419855" cy="2439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</TotalTime>
  <Words>923</Words>
  <Application>Microsoft Office PowerPoint</Application>
  <PresentationFormat>Custom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MT</vt:lpstr>
      <vt:lpstr>Calibri</vt:lpstr>
      <vt:lpstr>Georgia</vt:lpstr>
      <vt:lpstr>Tahoma</vt:lpstr>
      <vt:lpstr>Wingdings</vt:lpstr>
      <vt:lpstr>Office Theme</vt:lpstr>
      <vt:lpstr>Instagram User  Analytics</vt:lpstr>
      <vt:lpstr>Contents</vt:lpstr>
      <vt:lpstr>Project description</vt:lpstr>
      <vt:lpstr>Approach</vt:lpstr>
      <vt:lpstr>Methodology and software used</vt:lpstr>
      <vt:lpstr>Insights: Marketing</vt:lpstr>
      <vt:lpstr>Insights: Marketing</vt:lpstr>
      <vt:lpstr>Insights: Marketing</vt:lpstr>
      <vt:lpstr>Insights: Marketing</vt:lpstr>
      <vt:lpstr>Insights: Marketing</vt:lpstr>
      <vt:lpstr>Insights: Investor Metrics</vt:lpstr>
      <vt:lpstr>Insights: Investor Metrics</vt:lpstr>
      <vt:lpstr>Key Findings</vt:lpstr>
      <vt:lpstr>Achievements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Trainity project-2(PPT)</dc:title>
  <dc:creator>HP</dc:creator>
  <cp:lastModifiedBy>rishabh yadav</cp:lastModifiedBy>
  <cp:revision>1</cp:revision>
  <dcterms:created xsi:type="dcterms:W3CDTF">2024-02-20T09:05:16Z</dcterms:created>
  <dcterms:modified xsi:type="dcterms:W3CDTF">2024-02-20T09:10:39Z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2023-06-12T00:00:00Z</vt:filetime>
  </property>
  <property fmtid="{D5CDD505-2E9C-101B-9397-08002B2CF9AE}" pid="3" name="LastSaved">
    <vt:filetime>2024-02-20T00:00:00Z</vt:filetime>
  </property>
</Properties>
</file>